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430" r:id="rId3"/>
    <p:sldId id="431" r:id="rId4"/>
    <p:sldId id="287" r:id="rId5"/>
    <p:sldId id="414" r:id="rId6"/>
    <p:sldId id="433" r:id="rId7"/>
    <p:sldId id="432" r:id="rId8"/>
    <p:sldId id="434" r:id="rId9"/>
    <p:sldId id="375" r:id="rId10"/>
    <p:sldId id="435" r:id="rId11"/>
    <p:sldId id="422" r:id="rId12"/>
    <p:sldId id="436" r:id="rId13"/>
    <p:sldId id="437" r:id="rId14"/>
    <p:sldId id="438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2" autoAdjust="0"/>
    <p:restoredTop sz="88029" autoAdjust="0"/>
  </p:normalViewPr>
  <p:slideViewPr>
    <p:cSldViewPr snapToGrid="0">
      <p:cViewPr varScale="1">
        <p:scale>
          <a:sx n="64" d="100"/>
          <a:sy n="64" d="100"/>
        </p:scale>
        <p:origin x="1002" y="60"/>
      </p:cViewPr>
      <p:guideLst/>
    </p:cSldViewPr>
  </p:slideViewPr>
  <p:outlineViewPr>
    <p:cViewPr>
      <p:scale>
        <a:sx n="33" d="100"/>
        <a:sy n="33" d="100"/>
      </p:scale>
      <p:origin x="0" y="-642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1670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2873B9F-50A0-4622-8B27-9EA7B86E7C9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217B71-78E5-4F1B-8D85-573B8AAD3E4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6A5925-1F73-40BA-85C9-D3AC61ACF64E}" type="datetimeFigureOut">
              <a:rPr lang="en-US" smtClean="0"/>
              <a:t>7/18/2021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2A5D993-102A-4921-A12E-E8E8D0285AF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F94975-3B91-4B9C-9498-7DA766AE146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10B77D-D561-4A25-8C29-51CAB365AE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6429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D28DB0-09F6-4366-A211-0FA9A757C8BD}" type="datetimeFigureOut">
              <a:rPr lang="en-US" noProof="0" smtClean="0"/>
              <a:t>7/18/2021</a:t>
            </a:fld>
            <a:endParaRPr lang="en-US" noProof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DCE8F5-1341-475C-BF40-2E24D91E8058}" type="slidenum">
              <a:rPr lang="en-US" noProof="0" smtClean="0"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906497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2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7791593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12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3814855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 wide range of examples could be provided here.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3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6047666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5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204867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6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2221907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7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1266698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Check the DT17 Activity 1 answers sheet for alternative responses.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8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1892933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9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7023612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10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6487070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11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7787520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945AC3A-7D9B-423E-A2BF-B883C9B2D241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5"/>
          <a:stretch/>
        </p:blipFill>
        <p:spPr>
          <a:xfrm>
            <a:off x="7801452" y="1"/>
            <a:ext cx="4389120" cy="667512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7524B29-B525-4E47-862B-FD57B403D539}"/>
              </a:ext>
            </a:extLst>
          </p:cNvPr>
          <p:cNvSpPr/>
          <p:nvPr userDrawn="1"/>
        </p:nvSpPr>
        <p:spPr>
          <a:xfrm>
            <a:off x="7804351" y="1"/>
            <a:ext cx="4386221" cy="667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40927D5-AE1A-4ABD-BD8F-2F78723FF0D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1284" y="1"/>
            <a:ext cx="7815636" cy="6677022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/>
              <a:t>Insert or Drag and Drop your Image</a:t>
            </a: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94C333A-735B-44F8-99E4-E73D8172DE35}"/>
              </a:ext>
            </a:extLst>
          </p:cNvPr>
          <p:cNvSpPr/>
          <p:nvPr userDrawn="1"/>
        </p:nvSpPr>
        <p:spPr>
          <a:xfrm>
            <a:off x="-9856" y="6678000"/>
            <a:ext cx="9405316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C69AA83-848B-4DFD-A644-A5D9CEFF95E3}"/>
              </a:ext>
            </a:extLst>
          </p:cNvPr>
          <p:cNvSpPr/>
          <p:nvPr userDrawn="1"/>
        </p:nvSpPr>
        <p:spPr>
          <a:xfrm>
            <a:off x="7804351" y="6678000"/>
            <a:ext cx="4224295" cy="144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36000" bIns="0" rtlCol="0" anchor="b"/>
          <a:lstStyle/>
          <a:p>
            <a:pPr algn="r"/>
            <a:endParaRPr lang="en-US" sz="1000" noProof="1">
              <a:latin typeface="Tw Cen MT" panose="020B0602020104020603" pitchFamily="34" charset="0"/>
            </a:endParaRP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42880EF2-ACF9-4D66-99FF-99CB3F61BE99}"/>
              </a:ext>
            </a:extLst>
          </p:cNvPr>
          <p:cNvSpPr txBox="1">
            <a:spLocks/>
          </p:cNvSpPr>
          <p:nvPr userDrawn="1"/>
        </p:nvSpPr>
        <p:spPr>
          <a:xfrm>
            <a:off x="12030074" y="6678000"/>
            <a:ext cx="161925" cy="144000"/>
          </a:xfrm>
          <a:prstGeom prst="rect">
            <a:avLst/>
          </a:prstGeom>
          <a:solidFill>
            <a:schemeClr val="accent1"/>
          </a:solidFill>
        </p:spPr>
        <p:txBody>
          <a:bodyPr vert="horz" lIns="0" tIns="0" rIns="7200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87E03C-DE68-4CE8-A7F1-B9DD28846B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73392" y="1962149"/>
            <a:ext cx="3759807" cy="1547813"/>
          </a:xfrm>
        </p:spPr>
        <p:txBody>
          <a:bodyPr anchor="b"/>
          <a:lstStyle>
            <a:lvl1pPr algn="l">
              <a:lnSpc>
                <a:spcPts val="4000"/>
              </a:lnSpc>
              <a:defRPr sz="4800" spc="-1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EE8855-FE55-4351-B21B-FE33CB8050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73391" y="3602038"/>
            <a:ext cx="3756943" cy="722312"/>
          </a:xfrm>
        </p:spPr>
        <p:txBody>
          <a:bodyPr/>
          <a:lstStyle>
            <a:lvl1pPr marL="0" indent="0" algn="l">
              <a:buNone/>
              <a:defRPr sz="1600" spc="-15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Graphic 11">
            <a:extLst>
              <a:ext uri="{FF2B5EF4-FFF2-40B4-BE49-F238E27FC236}">
                <a16:creationId xmlns:a16="http://schemas.microsoft.com/office/drawing/2014/main" id="{54BAE1D8-3DF8-48CA-92C4-2E2064E4A3C5}"/>
              </a:ext>
            </a:extLst>
          </p:cNvPr>
          <p:cNvSpPr/>
          <p:nvPr userDrawn="1"/>
        </p:nvSpPr>
        <p:spPr>
          <a:xfrm>
            <a:off x="8776606" y="3981146"/>
            <a:ext cx="3413965" cy="2695876"/>
          </a:xfrm>
          <a:custGeom>
            <a:avLst/>
            <a:gdLst>
              <a:gd name="connsiteX0" fmla="*/ 4121944 w 4124325"/>
              <a:gd name="connsiteY0" fmla="*/ 1555076 h 3257550"/>
              <a:gd name="connsiteX1" fmla="*/ 4118134 w 4124325"/>
              <a:gd name="connsiteY1" fmla="*/ 1533169 h 3257550"/>
              <a:gd name="connsiteX2" fmla="*/ 2782729 w 4124325"/>
              <a:gd name="connsiteY2" fmla="*/ 39649 h 3257550"/>
              <a:gd name="connsiteX3" fmla="*/ 2108359 w 4124325"/>
              <a:gd name="connsiteY3" fmla="*/ 2436139 h 3257550"/>
              <a:gd name="connsiteX4" fmla="*/ 1262539 w 4124325"/>
              <a:gd name="connsiteY4" fmla="*/ 1310284 h 3257550"/>
              <a:gd name="connsiteX5" fmla="*/ 717709 w 4124325"/>
              <a:gd name="connsiteY5" fmla="*/ 2358986 h 3257550"/>
              <a:gd name="connsiteX6" fmla="*/ 7144 w 4124325"/>
              <a:gd name="connsiteY6" fmla="*/ 3257194 h 3257550"/>
              <a:gd name="connsiteX7" fmla="*/ 4075271 w 4124325"/>
              <a:gd name="connsiteY7" fmla="*/ 3257194 h 3257550"/>
              <a:gd name="connsiteX8" fmla="*/ 4122896 w 4124325"/>
              <a:gd name="connsiteY8" fmla="*/ 3201949 h 3257550"/>
              <a:gd name="connsiteX9" fmla="*/ 4122896 w 4124325"/>
              <a:gd name="connsiteY9" fmla="*/ 1555076 h 3257550"/>
              <a:gd name="connsiteX0" fmla="*/ 4115752 w 4207192"/>
              <a:gd name="connsiteY0" fmla="*/ 3194805 h 3286245"/>
              <a:gd name="connsiteX1" fmla="*/ 4115752 w 4207192"/>
              <a:gd name="connsiteY1" fmla="*/ 1547932 h 3286245"/>
              <a:gd name="connsiteX2" fmla="*/ 4114800 w 4207192"/>
              <a:gd name="connsiteY2" fmla="*/ 1547932 h 3286245"/>
              <a:gd name="connsiteX3" fmla="*/ 4110990 w 4207192"/>
              <a:gd name="connsiteY3" fmla="*/ 1526025 h 3286245"/>
              <a:gd name="connsiteX4" fmla="*/ 2775585 w 4207192"/>
              <a:gd name="connsiteY4" fmla="*/ 32505 h 3286245"/>
              <a:gd name="connsiteX5" fmla="*/ 2101215 w 4207192"/>
              <a:gd name="connsiteY5" fmla="*/ 2428995 h 3286245"/>
              <a:gd name="connsiteX6" fmla="*/ 1255395 w 4207192"/>
              <a:gd name="connsiteY6" fmla="*/ 1303140 h 3286245"/>
              <a:gd name="connsiteX7" fmla="*/ 710565 w 4207192"/>
              <a:gd name="connsiteY7" fmla="*/ 2351842 h 3286245"/>
              <a:gd name="connsiteX8" fmla="*/ 0 w 4207192"/>
              <a:gd name="connsiteY8" fmla="*/ 3250050 h 3286245"/>
              <a:gd name="connsiteX9" fmla="*/ 4068127 w 4207192"/>
              <a:gd name="connsiteY9" fmla="*/ 3250050 h 3286245"/>
              <a:gd name="connsiteX10" fmla="*/ 4207192 w 4207192"/>
              <a:gd name="connsiteY10" fmla="*/ 3286245 h 3286245"/>
              <a:gd name="connsiteX0" fmla="*/ 4115752 w 4207192"/>
              <a:gd name="connsiteY0" fmla="*/ 3194805 h 3286245"/>
              <a:gd name="connsiteX1" fmla="*/ 4115752 w 4207192"/>
              <a:gd name="connsiteY1" fmla="*/ 1547932 h 3286245"/>
              <a:gd name="connsiteX2" fmla="*/ 4114800 w 4207192"/>
              <a:gd name="connsiteY2" fmla="*/ 1547932 h 3286245"/>
              <a:gd name="connsiteX3" fmla="*/ 4110990 w 4207192"/>
              <a:gd name="connsiteY3" fmla="*/ 1526025 h 3286245"/>
              <a:gd name="connsiteX4" fmla="*/ 2775585 w 4207192"/>
              <a:gd name="connsiteY4" fmla="*/ 32505 h 3286245"/>
              <a:gd name="connsiteX5" fmla="*/ 2101215 w 4207192"/>
              <a:gd name="connsiteY5" fmla="*/ 2428995 h 3286245"/>
              <a:gd name="connsiteX6" fmla="*/ 1255395 w 4207192"/>
              <a:gd name="connsiteY6" fmla="*/ 1303140 h 3286245"/>
              <a:gd name="connsiteX7" fmla="*/ 710565 w 4207192"/>
              <a:gd name="connsiteY7" fmla="*/ 2351842 h 3286245"/>
              <a:gd name="connsiteX8" fmla="*/ 0 w 4207192"/>
              <a:gd name="connsiteY8" fmla="*/ 3250050 h 3286245"/>
              <a:gd name="connsiteX9" fmla="*/ 4207192 w 4207192"/>
              <a:gd name="connsiteY9" fmla="*/ 3286245 h 3286245"/>
              <a:gd name="connsiteX0" fmla="*/ 4115752 w 4115752"/>
              <a:gd name="connsiteY0" fmla="*/ 3194805 h 3250050"/>
              <a:gd name="connsiteX1" fmla="*/ 4115752 w 4115752"/>
              <a:gd name="connsiteY1" fmla="*/ 1547932 h 3250050"/>
              <a:gd name="connsiteX2" fmla="*/ 4114800 w 4115752"/>
              <a:gd name="connsiteY2" fmla="*/ 1547932 h 3250050"/>
              <a:gd name="connsiteX3" fmla="*/ 4110990 w 4115752"/>
              <a:gd name="connsiteY3" fmla="*/ 1526025 h 3250050"/>
              <a:gd name="connsiteX4" fmla="*/ 2775585 w 4115752"/>
              <a:gd name="connsiteY4" fmla="*/ 32505 h 3250050"/>
              <a:gd name="connsiteX5" fmla="*/ 2101215 w 4115752"/>
              <a:gd name="connsiteY5" fmla="*/ 2428995 h 3250050"/>
              <a:gd name="connsiteX6" fmla="*/ 1255395 w 4115752"/>
              <a:gd name="connsiteY6" fmla="*/ 1303140 h 3250050"/>
              <a:gd name="connsiteX7" fmla="*/ 710565 w 4115752"/>
              <a:gd name="connsiteY7" fmla="*/ 2351842 h 3250050"/>
              <a:gd name="connsiteX8" fmla="*/ 0 w 4115752"/>
              <a:gd name="connsiteY8" fmla="*/ 3250050 h 3250050"/>
              <a:gd name="connsiteX0" fmla="*/ 4115752 w 4115752"/>
              <a:gd name="connsiteY0" fmla="*/ 1547932 h 3250050"/>
              <a:gd name="connsiteX1" fmla="*/ 4114800 w 4115752"/>
              <a:gd name="connsiteY1" fmla="*/ 1547932 h 3250050"/>
              <a:gd name="connsiteX2" fmla="*/ 4110990 w 4115752"/>
              <a:gd name="connsiteY2" fmla="*/ 1526025 h 3250050"/>
              <a:gd name="connsiteX3" fmla="*/ 2775585 w 4115752"/>
              <a:gd name="connsiteY3" fmla="*/ 32505 h 3250050"/>
              <a:gd name="connsiteX4" fmla="*/ 2101215 w 4115752"/>
              <a:gd name="connsiteY4" fmla="*/ 2428995 h 3250050"/>
              <a:gd name="connsiteX5" fmla="*/ 1255395 w 4115752"/>
              <a:gd name="connsiteY5" fmla="*/ 1303140 h 3250050"/>
              <a:gd name="connsiteX6" fmla="*/ 710565 w 4115752"/>
              <a:gd name="connsiteY6" fmla="*/ 2351842 h 3250050"/>
              <a:gd name="connsiteX7" fmla="*/ 0 w 4115752"/>
              <a:gd name="connsiteY7" fmla="*/ 3250050 h 325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15752" h="3250050">
                <a:moveTo>
                  <a:pt x="4115752" y="1547932"/>
                </a:moveTo>
                <a:lnTo>
                  <a:pt x="4114800" y="1547932"/>
                </a:lnTo>
                <a:cubicBezTo>
                  <a:pt x="4114800" y="1540312"/>
                  <a:pt x="4113847" y="1532692"/>
                  <a:pt x="4110990" y="1526025"/>
                </a:cubicBezTo>
                <a:cubicBezTo>
                  <a:pt x="4060507" y="1391722"/>
                  <a:pt x="3224212" y="-249435"/>
                  <a:pt x="2775585" y="32505"/>
                </a:cubicBezTo>
                <a:cubicBezTo>
                  <a:pt x="2375535" y="283965"/>
                  <a:pt x="2629852" y="2428995"/>
                  <a:pt x="2101215" y="2428995"/>
                </a:cubicBezTo>
                <a:cubicBezTo>
                  <a:pt x="1784985" y="2428995"/>
                  <a:pt x="1670685" y="1303140"/>
                  <a:pt x="1255395" y="1303140"/>
                </a:cubicBezTo>
                <a:cubicBezTo>
                  <a:pt x="1037272" y="1303140"/>
                  <a:pt x="710565" y="1554600"/>
                  <a:pt x="710565" y="2351842"/>
                </a:cubicBezTo>
                <a:cubicBezTo>
                  <a:pt x="710565" y="3149085"/>
                  <a:pt x="0" y="3250050"/>
                  <a:pt x="0" y="3250050"/>
                </a:cubicBezTo>
              </a:path>
            </a:pathLst>
          </a:custGeom>
          <a:noFill/>
          <a:ln w="9525" cap="flat">
            <a:solidFill>
              <a:schemeClr val="bg1"/>
            </a:solidFill>
            <a:prstDash val="dash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74E860F-437F-442E-898C-244A0DD5D765}"/>
              </a:ext>
            </a:extLst>
          </p:cNvPr>
          <p:cNvSpPr/>
          <p:nvPr userDrawn="1"/>
        </p:nvSpPr>
        <p:spPr>
          <a:xfrm>
            <a:off x="-9856" y="6822000"/>
            <a:ext cx="12201856" cy="36000"/>
          </a:xfrm>
          <a:prstGeom prst="rect">
            <a:avLst/>
          </a:prstGeom>
          <a:gradFill>
            <a:gsLst>
              <a:gs pos="0">
                <a:schemeClr val="accent4"/>
              </a:gs>
              <a:gs pos="37000">
                <a:schemeClr val="bg1">
                  <a:lumMod val="85000"/>
                </a:schemeClr>
              </a:gs>
              <a:gs pos="100000">
                <a:schemeClr val="accent1"/>
              </a:gs>
              <a:gs pos="68000">
                <a:schemeClr val="tx1">
                  <a:lumMod val="85000"/>
                  <a:lumOff val="1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426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14732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152317FE-88B5-4D1F-AECF-DA69D6779B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11471275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620000"/>
            <a:ext cx="5580000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Right Col">
            <a:extLst>
              <a:ext uri="{FF2B5EF4-FFF2-40B4-BE49-F238E27FC236}">
                <a16:creationId xmlns:a16="http://schemas.microsoft.com/office/drawing/2014/main" id="{0AAD114E-6BCC-4476-8E44-12E87D4675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3200" y="1620000"/>
            <a:ext cx="5580000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FF9123-1F0C-4BD2-8233-FEE5B2A4661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1E8981-59A6-4480-80A6-5619C220178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311923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DDDF3-2E7E-4175-ACE9-B214DCE40C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8" name="Subtitle">
            <a:extLst>
              <a:ext uri="{FF2B5EF4-FFF2-40B4-BE49-F238E27FC236}">
                <a16:creationId xmlns:a16="http://schemas.microsoft.com/office/drawing/2014/main" id="{5302A3D4-CF60-41AF-924C-B30D3FD9975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11471275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0E8FCF-8FC7-49D2-9516-7662294E35B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6208B4-CFD5-4FAE-9519-74EFAC0B036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421223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AED074E-AB07-44D1-8B4E-189EAEF798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801D44B-9877-40D1-B788-EE3BFD57C5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946637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9FB83C35-D975-48B4-8E79-AB7A1A80DFC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7799832" cy="667512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D7E187E-6082-49C3-B795-CC4321FE39F8}"/>
              </a:ext>
            </a:extLst>
          </p:cNvPr>
          <p:cNvSpPr/>
          <p:nvPr userDrawn="1"/>
        </p:nvSpPr>
        <p:spPr>
          <a:xfrm>
            <a:off x="6671" y="0"/>
            <a:ext cx="7802524" cy="6677644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8FBFF6A8-5ABD-4191-81E4-C9F86380A56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801097" y="1"/>
            <a:ext cx="4389475" cy="667764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E27D1E-1708-4D17-AB85-058EE0C3477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gradFill>
            <a:gsLst>
              <a:gs pos="82000">
                <a:schemeClr val="tx1">
                  <a:lumMod val="85000"/>
                  <a:lumOff val="15000"/>
                </a:schemeClr>
              </a:gs>
              <a:gs pos="100000">
                <a:schemeClr val="tx1"/>
              </a:gs>
            </a:gsLst>
          </a:gra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Add a footer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9529A18-E6EB-4081-B804-B2FCF5287DF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1594400" y="6678000"/>
            <a:ext cx="597600" cy="144000"/>
          </a:xfrm>
        </p:spPr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A78464-8D00-4B94-90C7-90F1B54C8A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73834" y="2481141"/>
            <a:ext cx="3759807" cy="1547813"/>
          </a:xfrm>
        </p:spPr>
        <p:txBody>
          <a:bodyPr anchor="b"/>
          <a:lstStyle>
            <a:lvl1pPr algn="l">
              <a:lnSpc>
                <a:spcPts val="4000"/>
              </a:lnSpc>
              <a:defRPr sz="4800" spc="-15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3CDBDF0B-F377-47FD-9DA1-C3BDA7C1DE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3833" y="4220102"/>
            <a:ext cx="3756943" cy="722312"/>
          </a:xfrm>
        </p:spPr>
        <p:txBody>
          <a:bodyPr/>
          <a:lstStyle>
            <a:lvl1pPr marL="0" indent="0" algn="l">
              <a:buNone/>
              <a:defRPr sz="1600" spc="-15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18" name="Graphic 15">
            <a:extLst>
              <a:ext uri="{FF2B5EF4-FFF2-40B4-BE49-F238E27FC236}">
                <a16:creationId xmlns:a16="http://schemas.microsoft.com/office/drawing/2014/main" id="{F50292C9-54F6-4F7B-A885-34CE1E3B0351}"/>
              </a:ext>
            </a:extLst>
          </p:cNvPr>
          <p:cNvSpPr/>
          <p:nvPr/>
        </p:nvSpPr>
        <p:spPr>
          <a:xfrm flipH="1">
            <a:off x="-1428" y="4123811"/>
            <a:ext cx="6027420" cy="2599249"/>
          </a:xfrm>
          <a:custGeom>
            <a:avLst/>
            <a:gdLst>
              <a:gd name="connsiteX0" fmla="*/ 7144 w 6505575"/>
              <a:gd name="connsiteY0" fmla="*/ 2606393 h 2609850"/>
              <a:gd name="connsiteX1" fmla="*/ 881539 w 6505575"/>
              <a:gd name="connsiteY1" fmla="*/ 2062516 h 2609850"/>
              <a:gd name="connsiteX2" fmla="*/ 1477804 w 6505575"/>
              <a:gd name="connsiteY2" fmla="*/ 2056801 h 2609850"/>
              <a:gd name="connsiteX3" fmla="*/ 1569244 w 6505575"/>
              <a:gd name="connsiteY3" fmla="*/ 2112046 h 2609850"/>
              <a:gd name="connsiteX4" fmla="*/ 2539841 w 6505575"/>
              <a:gd name="connsiteY4" fmla="*/ 2084423 h 2609850"/>
              <a:gd name="connsiteX5" fmla="*/ 3238976 w 6505575"/>
              <a:gd name="connsiteY5" fmla="*/ 1611031 h 2609850"/>
              <a:gd name="connsiteX6" fmla="*/ 3642836 w 6505575"/>
              <a:gd name="connsiteY6" fmla="*/ 1590076 h 2609850"/>
              <a:gd name="connsiteX7" fmla="*/ 3963829 w 6505575"/>
              <a:gd name="connsiteY7" fmla="*/ 1762478 h 2609850"/>
              <a:gd name="connsiteX8" fmla="*/ 4862989 w 6505575"/>
              <a:gd name="connsiteY8" fmla="*/ 1455773 h 2609850"/>
              <a:gd name="connsiteX9" fmla="*/ 5106829 w 6505575"/>
              <a:gd name="connsiteY9" fmla="*/ 734731 h 2609850"/>
              <a:gd name="connsiteX10" fmla="*/ 6034564 w 6505575"/>
              <a:gd name="connsiteY10" fmla="*/ 69886 h 2609850"/>
              <a:gd name="connsiteX11" fmla="*/ 6034564 w 6505575"/>
              <a:gd name="connsiteY11" fmla="*/ 69886 h 2609850"/>
              <a:gd name="connsiteX12" fmla="*/ 6507004 w 6505575"/>
              <a:gd name="connsiteY12" fmla="*/ 1395766 h 2609850"/>
              <a:gd name="connsiteX13" fmla="*/ 6507004 w 6505575"/>
              <a:gd name="connsiteY13" fmla="*/ 2605441 h 2609850"/>
              <a:gd name="connsiteX14" fmla="*/ 7144 w 6505575"/>
              <a:gd name="connsiteY14" fmla="*/ 2605441 h 2609850"/>
              <a:gd name="connsiteX0" fmla="*/ 6499860 w 6591300"/>
              <a:gd name="connsiteY0" fmla="*/ 1388622 h 2599249"/>
              <a:gd name="connsiteX1" fmla="*/ 6499860 w 6591300"/>
              <a:gd name="connsiteY1" fmla="*/ 2598297 h 2599249"/>
              <a:gd name="connsiteX2" fmla="*/ 0 w 6591300"/>
              <a:gd name="connsiteY2" fmla="*/ 2598297 h 2599249"/>
              <a:gd name="connsiteX3" fmla="*/ 0 w 6591300"/>
              <a:gd name="connsiteY3" fmla="*/ 2599249 h 2599249"/>
              <a:gd name="connsiteX4" fmla="*/ 874395 w 6591300"/>
              <a:gd name="connsiteY4" fmla="*/ 2055372 h 2599249"/>
              <a:gd name="connsiteX5" fmla="*/ 1470660 w 6591300"/>
              <a:gd name="connsiteY5" fmla="*/ 2049657 h 2599249"/>
              <a:gd name="connsiteX6" fmla="*/ 1562100 w 6591300"/>
              <a:gd name="connsiteY6" fmla="*/ 2104902 h 2599249"/>
              <a:gd name="connsiteX7" fmla="*/ 2532697 w 6591300"/>
              <a:gd name="connsiteY7" fmla="*/ 2077279 h 2599249"/>
              <a:gd name="connsiteX8" fmla="*/ 3231832 w 6591300"/>
              <a:gd name="connsiteY8" fmla="*/ 1603887 h 2599249"/>
              <a:gd name="connsiteX9" fmla="*/ 3635692 w 6591300"/>
              <a:gd name="connsiteY9" fmla="*/ 1582932 h 2599249"/>
              <a:gd name="connsiteX10" fmla="*/ 3956685 w 6591300"/>
              <a:gd name="connsiteY10" fmla="*/ 1755334 h 2599249"/>
              <a:gd name="connsiteX11" fmla="*/ 4855845 w 6591300"/>
              <a:gd name="connsiteY11" fmla="*/ 1448629 h 2599249"/>
              <a:gd name="connsiteX12" fmla="*/ 5099685 w 6591300"/>
              <a:gd name="connsiteY12" fmla="*/ 727587 h 2599249"/>
              <a:gd name="connsiteX13" fmla="*/ 6027420 w 6591300"/>
              <a:gd name="connsiteY13" fmla="*/ 62742 h 2599249"/>
              <a:gd name="connsiteX14" fmla="*/ 6027420 w 6591300"/>
              <a:gd name="connsiteY14" fmla="*/ 62742 h 2599249"/>
              <a:gd name="connsiteX15" fmla="*/ 6591300 w 6591300"/>
              <a:gd name="connsiteY15" fmla="*/ 1480062 h 2599249"/>
              <a:gd name="connsiteX0" fmla="*/ 6499860 w 6591300"/>
              <a:gd name="connsiteY0" fmla="*/ 2598297 h 2599249"/>
              <a:gd name="connsiteX1" fmla="*/ 0 w 6591300"/>
              <a:gd name="connsiteY1" fmla="*/ 2598297 h 2599249"/>
              <a:gd name="connsiteX2" fmla="*/ 0 w 6591300"/>
              <a:gd name="connsiteY2" fmla="*/ 2599249 h 2599249"/>
              <a:gd name="connsiteX3" fmla="*/ 874395 w 6591300"/>
              <a:gd name="connsiteY3" fmla="*/ 2055372 h 2599249"/>
              <a:gd name="connsiteX4" fmla="*/ 1470660 w 6591300"/>
              <a:gd name="connsiteY4" fmla="*/ 2049657 h 2599249"/>
              <a:gd name="connsiteX5" fmla="*/ 1562100 w 6591300"/>
              <a:gd name="connsiteY5" fmla="*/ 2104902 h 2599249"/>
              <a:gd name="connsiteX6" fmla="*/ 2532697 w 6591300"/>
              <a:gd name="connsiteY6" fmla="*/ 2077279 h 2599249"/>
              <a:gd name="connsiteX7" fmla="*/ 3231832 w 6591300"/>
              <a:gd name="connsiteY7" fmla="*/ 1603887 h 2599249"/>
              <a:gd name="connsiteX8" fmla="*/ 3635692 w 6591300"/>
              <a:gd name="connsiteY8" fmla="*/ 1582932 h 2599249"/>
              <a:gd name="connsiteX9" fmla="*/ 3956685 w 6591300"/>
              <a:gd name="connsiteY9" fmla="*/ 1755334 h 2599249"/>
              <a:gd name="connsiteX10" fmla="*/ 4855845 w 6591300"/>
              <a:gd name="connsiteY10" fmla="*/ 1448629 h 2599249"/>
              <a:gd name="connsiteX11" fmla="*/ 5099685 w 6591300"/>
              <a:gd name="connsiteY11" fmla="*/ 727587 h 2599249"/>
              <a:gd name="connsiteX12" fmla="*/ 6027420 w 6591300"/>
              <a:gd name="connsiteY12" fmla="*/ 62742 h 2599249"/>
              <a:gd name="connsiteX13" fmla="*/ 6027420 w 6591300"/>
              <a:gd name="connsiteY13" fmla="*/ 62742 h 2599249"/>
              <a:gd name="connsiteX14" fmla="*/ 6591300 w 6591300"/>
              <a:gd name="connsiteY14" fmla="*/ 1480062 h 2599249"/>
              <a:gd name="connsiteX0" fmla="*/ 0 w 6591300"/>
              <a:gd name="connsiteY0" fmla="*/ 2598297 h 2599249"/>
              <a:gd name="connsiteX1" fmla="*/ 0 w 6591300"/>
              <a:gd name="connsiteY1" fmla="*/ 2599249 h 2599249"/>
              <a:gd name="connsiteX2" fmla="*/ 874395 w 6591300"/>
              <a:gd name="connsiteY2" fmla="*/ 2055372 h 2599249"/>
              <a:gd name="connsiteX3" fmla="*/ 1470660 w 6591300"/>
              <a:gd name="connsiteY3" fmla="*/ 2049657 h 2599249"/>
              <a:gd name="connsiteX4" fmla="*/ 1562100 w 6591300"/>
              <a:gd name="connsiteY4" fmla="*/ 2104902 h 2599249"/>
              <a:gd name="connsiteX5" fmla="*/ 2532697 w 6591300"/>
              <a:gd name="connsiteY5" fmla="*/ 2077279 h 2599249"/>
              <a:gd name="connsiteX6" fmla="*/ 3231832 w 6591300"/>
              <a:gd name="connsiteY6" fmla="*/ 1603887 h 2599249"/>
              <a:gd name="connsiteX7" fmla="*/ 3635692 w 6591300"/>
              <a:gd name="connsiteY7" fmla="*/ 1582932 h 2599249"/>
              <a:gd name="connsiteX8" fmla="*/ 3956685 w 6591300"/>
              <a:gd name="connsiteY8" fmla="*/ 1755334 h 2599249"/>
              <a:gd name="connsiteX9" fmla="*/ 4855845 w 6591300"/>
              <a:gd name="connsiteY9" fmla="*/ 1448629 h 2599249"/>
              <a:gd name="connsiteX10" fmla="*/ 5099685 w 6591300"/>
              <a:gd name="connsiteY10" fmla="*/ 727587 h 2599249"/>
              <a:gd name="connsiteX11" fmla="*/ 6027420 w 6591300"/>
              <a:gd name="connsiteY11" fmla="*/ 62742 h 2599249"/>
              <a:gd name="connsiteX12" fmla="*/ 6027420 w 6591300"/>
              <a:gd name="connsiteY12" fmla="*/ 62742 h 2599249"/>
              <a:gd name="connsiteX13" fmla="*/ 6591300 w 6591300"/>
              <a:gd name="connsiteY13" fmla="*/ 1480062 h 2599249"/>
              <a:gd name="connsiteX0" fmla="*/ 0 w 6027420"/>
              <a:gd name="connsiteY0" fmla="*/ 2598297 h 2599249"/>
              <a:gd name="connsiteX1" fmla="*/ 0 w 6027420"/>
              <a:gd name="connsiteY1" fmla="*/ 2599249 h 2599249"/>
              <a:gd name="connsiteX2" fmla="*/ 874395 w 6027420"/>
              <a:gd name="connsiteY2" fmla="*/ 2055372 h 2599249"/>
              <a:gd name="connsiteX3" fmla="*/ 1470660 w 6027420"/>
              <a:gd name="connsiteY3" fmla="*/ 2049657 h 2599249"/>
              <a:gd name="connsiteX4" fmla="*/ 1562100 w 6027420"/>
              <a:gd name="connsiteY4" fmla="*/ 2104902 h 2599249"/>
              <a:gd name="connsiteX5" fmla="*/ 2532697 w 6027420"/>
              <a:gd name="connsiteY5" fmla="*/ 2077279 h 2599249"/>
              <a:gd name="connsiteX6" fmla="*/ 3231832 w 6027420"/>
              <a:gd name="connsiteY6" fmla="*/ 1603887 h 2599249"/>
              <a:gd name="connsiteX7" fmla="*/ 3635692 w 6027420"/>
              <a:gd name="connsiteY7" fmla="*/ 1582932 h 2599249"/>
              <a:gd name="connsiteX8" fmla="*/ 3956685 w 6027420"/>
              <a:gd name="connsiteY8" fmla="*/ 1755334 h 2599249"/>
              <a:gd name="connsiteX9" fmla="*/ 4855845 w 6027420"/>
              <a:gd name="connsiteY9" fmla="*/ 1448629 h 2599249"/>
              <a:gd name="connsiteX10" fmla="*/ 5099685 w 6027420"/>
              <a:gd name="connsiteY10" fmla="*/ 727587 h 2599249"/>
              <a:gd name="connsiteX11" fmla="*/ 6027420 w 6027420"/>
              <a:gd name="connsiteY11" fmla="*/ 62742 h 2599249"/>
              <a:gd name="connsiteX12" fmla="*/ 6027420 w 6027420"/>
              <a:gd name="connsiteY12" fmla="*/ 62742 h 2599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27420" h="2599249">
                <a:moveTo>
                  <a:pt x="0" y="2598297"/>
                </a:moveTo>
                <a:lnTo>
                  <a:pt x="0" y="2599249"/>
                </a:lnTo>
                <a:lnTo>
                  <a:pt x="874395" y="2055372"/>
                </a:lnTo>
                <a:cubicBezTo>
                  <a:pt x="1056322" y="1942024"/>
                  <a:pt x="1286827" y="1940119"/>
                  <a:pt x="1470660" y="2049657"/>
                </a:cubicBezTo>
                <a:lnTo>
                  <a:pt x="1562100" y="2104902"/>
                </a:lnTo>
                <a:cubicBezTo>
                  <a:pt x="1863090" y="2284924"/>
                  <a:pt x="2241232" y="2273494"/>
                  <a:pt x="2532697" y="2077279"/>
                </a:cubicBezTo>
                <a:lnTo>
                  <a:pt x="3231832" y="1603887"/>
                </a:lnTo>
                <a:cubicBezTo>
                  <a:pt x="3351847" y="1521972"/>
                  <a:pt x="3508057" y="1514352"/>
                  <a:pt x="3635692" y="1582932"/>
                </a:cubicBezTo>
                <a:lnTo>
                  <a:pt x="3956685" y="1755334"/>
                </a:lnTo>
                <a:cubicBezTo>
                  <a:pt x="4288155" y="1933452"/>
                  <a:pt x="4701540" y="1792482"/>
                  <a:pt x="4855845" y="1448629"/>
                </a:cubicBezTo>
                <a:lnTo>
                  <a:pt x="5099685" y="727587"/>
                </a:lnTo>
                <a:cubicBezTo>
                  <a:pt x="5228273" y="156087"/>
                  <a:pt x="5863590" y="-137283"/>
                  <a:pt x="6027420" y="62742"/>
                </a:cubicBezTo>
                <a:lnTo>
                  <a:pt x="6027420" y="62742"/>
                </a:lnTo>
              </a:path>
            </a:pathLst>
          </a:custGeom>
          <a:noFill/>
          <a:ln w="9525" cap="flat">
            <a:solidFill>
              <a:schemeClr val="bg1"/>
            </a:solidFill>
            <a:prstDash val="dash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120236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69933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152317FE-88B5-4D1F-AECF-DA69D6779B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6992937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620000"/>
            <a:ext cx="6992936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B63572F-04A5-456D-9066-1A65AFF5E6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804150" y="1"/>
            <a:ext cx="4387850" cy="667948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263EBA-2C46-40FB-9D48-819ED0C8994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9230BC-20AB-4DD9-AF5C-47BA72E5698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642857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95A87C21-15CD-48D8-B583-89B110156879}"/>
              </a:ext>
            </a:extLst>
          </p:cNvPr>
          <p:cNvSpPr/>
          <p:nvPr userDrawn="1"/>
        </p:nvSpPr>
        <p:spPr>
          <a:xfrm>
            <a:off x="7804351" y="0"/>
            <a:ext cx="4386221" cy="6677022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69933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152317FE-88B5-4D1F-AECF-DA69D6779B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6992937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620000"/>
            <a:ext cx="6992936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B63572F-04A5-456D-9066-1A65AFF5E6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27752" y="4320000"/>
            <a:ext cx="1800000" cy="1800000"/>
          </a:xfr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263EBA-2C46-40FB-9D48-819ED0C8994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9230BC-20AB-4DD9-AF5C-47BA72E5698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5092E684-C621-4F92-A05A-A167EEF46270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0057037" y="4320000"/>
            <a:ext cx="1800000" cy="1800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6958D132-F2A9-41E1-BDD8-067D52CE5FEB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127752" y="2395565"/>
            <a:ext cx="1800000" cy="1800000"/>
          </a:xfr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B88FD4DB-5089-4686-B4F7-A26163146C9A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0057037" y="2395565"/>
            <a:ext cx="1800000" cy="1800000"/>
          </a:xfrm>
          <a:solidFill>
            <a:schemeClr val="tx1">
              <a:lumMod val="75000"/>
              <a:lumOff val="2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324023AF-AB97-4B60-86FA-5DC8DA1B5C49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8127752" y="471129"/>
            <a:ext cx="1800000" cy="1800000"/>
          </a:xfrm>
          <a:solidFill>
            <a:schemeClr val="accent1"/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8210F231-568A-4348-B33F-9EBB4A5CF9EB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057037" y="471129"/>
            <a:ext cx="1800000" cy="1800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</p:spTree>
    <p:extLst>
      <p:ext uri="{BB962C8B-B14F-4D97-AF65-F5344CB8AC3E}">
        <p14:creationId xmlns:p14="http://schemas.microsoft.com/office/powerpoint/2010/main" val="2445114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14732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980000"/>
            <a:ext cx="5580000" cy="414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Left Header">
            <a:extLst>
              <a:ext uri="{FF2B5EF4-FFF2-40B4-BE49-F238E27FC236}">
                <a16:creationId xmlns:a16="http://schemas.microsoft.com/office/drawing/2014/main" id="{2241B0A0-0033-49FF-89B8-142165C8E93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000" y="1620000"/>
            <a:ext cx="5580000" cy="360000"/>
          </a:xfr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en-US" noProof="0"/>
              <a:t>Compare A</a:t>
            </a:r>
          </a:p>
        </p:txBody>
      </p:sp>
      <p:sp>
        <p:nvSpPr>
          <p:cNvPr id="4" name="Right Col">
            <a:extLst>
              <a:ext uri="{FF2B5EF4-FFF2-40B4-BE49-F238E27FC236}">
                <a16:creationId xmlns:a16="http://schemas.microsoft.com/office/drawing/2014/main" id="{0AAD114E-6BCC-4476-8E44-12E87D4675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3200" y="1980000"/>
            <a:ext cx="5580000" cy="414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5" name="Right Header">
            <a:extLst>
              <a:ext uri="{FF2B5EF4-FFF2-40B4-BE49-F238E27FC236}">
                <a16:creationId xmlns:a16="http://schemas.microsoft.com/office/drawing/2014/main" id="{069A9930-1B94-49BC-B4A6-B597F155D2D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53200" y="1620000"/>
            <a:ext cx="5580000" cy="360000"/>
          </a:xfr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en-US" noProof="0"/>
              <a:t>Compare B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7AC535-CCE6-472A-BA3D-DDE92DFF0ED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32F890-EB29-4A5B-A499-BB0FC04447A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488888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B63572F-04A5-456D-9066-1A65AFF5E6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1999" cy="667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19A41AC-399F-4B25-A28A-F7679843C36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10" name="Caption">
            <a:extLst>
              <a:ext uri="{FF2B5EF4-FFF2-40B4-BE49-F238E27FC236}">
                <a16:creationId xmlns:a16="http://schemas.microsoft.com/office/drawing/2014/main" id="{E1C65CF6-B529-468F-B46C-1D1C2E71A11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801275" y="6156000"/>
            <a:ext cx="3793125" cy="396000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63525" indent="0">
              <a:buNone/>
              <a:defRPr/>
            </a:lvl2pPr>
            <a:lvl3pPr marL="536575" indent="0">
              <a:buNone/>
              <a:defRPr/>
            </a:lvl3pPr>
            <a:lvl4pPr marL="811213" indent="0">
              <a:buNone/>
              <a:defRPr/>
            </a:lvl4pPr>
            <a:lvl5pPr marL="1074738" indent="0">
              <a:buNone/>
              <a:defRPr/>
            </a:lvl5pPr>
          </a:lstStyle>
          <a:p>
            <a:pPr lvl="0"/>
            <a:r>
              <a:rPr lang="en-US" noProof="0"/>
              <a:t>Place your Image Caption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C5845FB-DCB7-4844-B346-98986ADFC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18807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2">
            <a:extLst>
              <a:ext uri="{FF2B5EF4-FFF2-40B4-BE49-F238E27FC236}">
                <a16:creationId xmlns:a16="http://schemas.microsoft.com/office/drawing/2014/main" id="{FB784EBA-F0C5-4F6F-9426-185FBA239203}"/>
              </a:ext>
            </a:extLst>
          </p:cNvPr>
          <p:cNvSpPr>
            <a:spLocks noGrp="1"/>
          </p:cNvSpPr>
          <p:nvPr>
            <p:ph type="media" sz="quarter" idx="15" hasCustomPrompt="1"/>
          </p:nvPr>
        </p:nvSpPr>
        <p:spPr>
          <a:xfrm>
            <a:off x="0" y="0"/>
            <a:ext cx="12192000" cy="6678000"/>
          </a:xfrm>
          <a:pattFill prst="dkUpDiag">
            <a:fgClr>
              <a:schemeClr val="bg1">
                <a:lumMod val="8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Your Video</a:t>
            </a:r>
          </a:p>
        </p:txBody>
      </p:sp>
      <p:sp>
        <p:nvSpPr>
          <p:cNvPr id="5" name="Caption">
            <a:extLst>
              <a:ext uri="{FF2B5EF4-FFF2-40B4-BE49-F238E27FC236}">
                <a16:creationId xmlns:a16="http://schemas.microsoft.com/office/drawing/2014/main" id="{172090C5-61AC-430F-AA33-8EF3902C466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801275" y="6156000"/>
            <a:ext cx="3793125" cy="396000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63525" indent="0">
              <a:buNone/>
              <a:defRPr/>
            </a:lvl2pPr>
            <a:lvl3pPr marL="536575" indent="0">
              <a:buNone/>
              <a:defRPr/>
            </a:lvl3pPr>
            <a:lvl4pPr marL="811213" indent="0">
              <a:buNone/>
              <a:defRPr/>
            </a:lvl4pPr>
            <a:lvl5pPr marL="1074738" indent="0">
              <a:buNone/>
              <a:defRPr/>
            </a:lvl5pPr>
          </a:lstStyle>
          <a:p>
            <a:pPr lvl="0"/>
            <a:r>
              <a:rPr lang="en-US" noProof="0"/>
              <a:t>Place your Image Caption Here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77EBDA-221D-4CBD-8DBF-E03A370015D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2508FC-366E-44DA-80A8-28048E1E4A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21580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111E4563-E2FC-4D6F-B759-AB4FB77D270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7799832" cy="6675120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92FE8913-A018-418C-99FB-2DF342B9B5A0}"/>
              </a:ext>
            </a:extLst>
          </p:cNvPr>
          <p:cNvSpPr/>
          <p:nvPr userDrawn="1"/>
        </p:nvSpPr>
        <p:spPr>
          <a:xfrm>
            <a:off x="0" y="0"/>
            <a:ext cx="7802524" cy="6677644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Picture Placeholder 9">
            <a:extLst>
              <a:ext uri="{FF2B5EF4-FFF2-40B4-BE49-F238E27FC236}">
                <a16:creationId xmlns:a16="http://schemas.microsoft.com/office/drawing/2014/main" id="{AF7702AD-1968-4CE6-BC7C-02C0637069A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801097" y="1"/>
            <a:ext cx="4389475" cy="667764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/>
              <a:t>Insert or Drag and Drop your Image</a:t>
            </a:r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A78464-8D00-4B94-90C7-90F1B54C8AA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94862" y="3032684"/>
            <a:ext cx="3759807" cy="1547813"/>
          </a:xfrm>
        </p:spPr>
        <p:txBody>
          <a:bodyPr anchor="b"/>
          <a:lstStyle>
            <a:lvl1pPr algn="l">
              <a:lnSpc>
                <a:spcPts val="4000"/>
              </a:lnSpc>
              <a:defRPr sz="6600" spc="-150">
                <a:solidFill>
                  <a:schemeClr val="bg1"/>
                </a:solidFill>
              </a:defRPr>
            </a:lvl1pPr>
          </a:lstStyle>
          <a:p>
            <a:r>
              <a:rPr lang="en-US"/>
              <a:t>Thank You</a:t>
            </a:r>
            <a:endParaRPr lang="en-US" dirty="0"/>
          </a:p>
        </p:txBody>
      </p:sp>
      <p:sp>
        <p:nvSpPr>
          <p:cNvPr id="18" name="Graphic 15">
            <a:extLst>
              <a:ext uri="{FF2B5EF4-FFF2-40B4-BE49-F238E27FC236}">
                <a16:creationId xmlns:a16="http://schemas.microsoft.com/office/drawing/2014/main" id="{F50292C9-54F6-4F7B-A885-34CE1E3B0351}"/>
              </a:ext>
            </a:extLst>
          </p:cNvPr>
          <p:cNvSpPr/>
          <p:nvPr userDrawn="1"/>
        </p:nvSpPr>
        <p:spPr>
          <a:xfrm>
            <a:off x="1774391" y="4123811"/>
            <a:ext cx="6027420" cy="2599249"/>
          </a:xfrm>
          <a:custGeom>
            <a:avLst/>
            <a:gdLst>
              <a:gd name="connsiteX0" fmla="*/ 7144 w 6505575"/>
              <a:gd name="connsiteY0" fmla="*/ 2606393 h 2609850"/>
              <a:gd name="connsiteX1" fmla="*/ 881539 w 6505575"/>
              <a:gd name="connsiteY1" fmla="*/ 2062516 h 2609850"/>
              <a:gd name="connsiteX2" fmla="*/ 1477804 w 6505575"/>
              <a:gd name="connsiteY2" fmla="*/ 2056801 h 2609850"/>
              <a:gd name="connsiteX3" fmla="*/ 1569244 w 6505575"/>
              <a:gd name="connsiteY3" fmla="*/ 2112046 h 2609850"/>
              <a:gd name="connsiteX4" fmla="*/ 2539841 w 6505575"/>
              <a:gd name="connsiteY4" fmla="*/ 2084423 h 2609850"/>
              <a:gd name="connsiteX5" fmla="*/ 3238976 w 6505575"/>
              <a:gd name="connsiteY5" fmla="*/ 1611031 h 2609850"/>
              <a:gd name="connsiteX6" fmla="*/ 3642836 w 6505575"/>
              <a:gd name="connsiteY6" fmla="*/ 1590076 h 2609850"/>
              <a:gd name="connsiteX7" fmla="*/ 3963829 w 6505575"/>
              <a:gd name="connsiteY7" fmla="*/ 1762478 h 2609850"/>
              <a:gd name="connsiteX8" fmla="*/ 4862989 w 6505575"/>
              <a:gd name="connsiteY8" fmla="*/ 1455773 h 2609850"/>
              <a:gd name="connsiteX9" fmla="*/ 5106829 w 6505575"/>
              <a:gd name="connsiteY9" fmla="*/ 734731 h 2609850"/>
              <a:gd name="connsiteX10" fmla="*/ 6034564 w 6505575"/>
              <a:gd name="connsiteY10" fmla="*/ 69886 h 2609850"/>
              <a:gd name="connsiteX11" fmla="*/ 6034564 w 6505575"/>
              <a:gd name="connsiteY11" fmla="*/ 69886 h 2609850"/>
              <a:gd name="connsiteX12" fmla="*/ 6507004 w 6505575"/>
              <a:gd name="connsiteY12" fmla="*/ 1395766 h 2609850"/>
              <a:gd name="connsiteX13" fmla="*/ 6507004 w 6505575"/>
              <a:gd name="connsiteY13" fmla="*/ 2605441 h 2609850"/>
              <a:gd name="connsiteX14" fmla="*/ 7144 w 6505575"/>
              <a:gd name="connsiteY14" fmla="*/ 2605441 h 2609850"/>
              <a:gd name="connsiteX0" fmla="*/ 6499860 w 6591300"/>
              <a:gd name="connsiteY0" fmla="*/ 1388622 h 2599249"/>
              <a:gd name="connsiteX1" fmla="*/ 6499860 w 6591300"/>
              <a:gd name="connsiteY1" fmla="*/ 2598297 h 2599249"/>
              <a:gd name="connsiteX2" fmla="*/ 0 w 6591300"/>
              <a:gd name="connsiteY2" fmla="*/ 2598297 h 2599249"/>
              <a:gd name="connsiteX3" fmla="*/ 0 w 6591300"/>
              <a:gd name="connsiteY3" fmla="*/ 2599249 h 2599249"/>
              <a:gd name="connsiteX4" fmla="*/ 874395 w 6591300"/>
              <a:gd name="connsiteY4" fmla="*/ 2055372 h 2599249"/>
              <a:gd name="connsiteX5" fmla="*/ 1470660 w 6591300"/>
              <a:gd name="connsiteY5" fmla="*/ 2049657 h 2599249"/>
              <a:gd name="connsiteX6" fmla="*/ 1562100 w 6591300"/>
              <a:gd name="connsiteY6" fmla="*/ 2104902 h 2599249"/>
              <a:gd name="connsiteX7" fmla="*/ 2532697 w 6591300"/>
              <a:gd name="connsiteY7" fmla="*/ 2077279 h 2599249"/>
              <a:gd name="connsiteX8" fmla="*/ 3231832 w 6591300"/>
              <a:gd name="connsiteY8" fmla="*/ 1603887 h 2599249"/>
              <a:gd name="connsiteX9" fmla="*/ 3635692 w 6591300"/>
              <a:gd name="connsiteY9" fmla="*/ 1582932 h 2599249"/>
              <a:gd name="connsiteX10" fmla="*/ 3956685 w 6591300"/>
              <a:gd name="connsiteY10" fmla="*/ 1755334 h 2599249"/>
              <a:gd name="connsiteX11" fmla="*/ 4855845 w 6591300"/>
              <a:gd name="connsiteY11" fmla="*/ 1448629 h 2599249"/>
              <a:gd name="connsiteX12" fmla="*/ 5099685 w 6591300"/>
              <a:gd name="connsiteY12" fmla="*/ 727587 h 2599249"/>
              <a:gd name="connsiteX13" fmla="*/ 6027420 w 6591300"/>
              <a:gd name="connsiteY13" fmla="*/ 62742 h 2599249"/>
              <a:gd name="connsiteX14" fmla="*/ 6027420 w 6591300"/>
              <a:gd name="connsiteY14" fmla="*/ 62742 h 2599249"/>
              <a:gd name="connsiteX15" fmla="*/ 6591300 w 6591300"/>
              <a:gd name="connsiteY15" fmla="*/ 1480062 h 2599249"/>
              <a:gd name="connsiteX0" fmla="*/ 6499860 w 6591300"/>
              <a:gd name="connsiteY0" fmla="*/ 2598297 h 2599249"/>
              <a:gd name="connsiteX1" fmla="*/ 0 w 6591300"/>
              <a:gd name="connsiteY1" fmla="*/ 2598297 h 2599249"/>
              <a:gd name="connsiteX2" fmla="*/ 0 w 6591300"/>
              <a:gd name="connsiteY2" fmla="*/ 2599249 h 2599249"/>
              <a:gd name="connsiteX3" fmla="*/ 874395 w 6591300"/>
              <a:gd name="connsiteY3" fmla="*/ 2055372 h 2599249"/>
              <a:gd name="connsiteX4" fmla="*/ 1470660 w 6591300"/>
              <a:gd name="connsiteY4" fmla="*/ 2049657 h 2599249"/>
              <a:gd name="connsiteX5" fmla="*/ 1562100 w 6591300"/>
              <a:gd name="connsiteY5" fmla="*/ 2104902 h 2599249"/>
              <a:gd name="connsiteX6" fmla="*/ 2532697 w 6591300"/>
              <a:gd name="connsiteY6" fmla="*/ 2077279 h 2599249"/>
              <a:gd name="connsiteX7" fmla="*/ 3231832 w 6591300"/>
              <a:gd name="connsiteY7" fmla="*/ 1603887 h 2599249"/>
              <a:gd name="connsiteX8" fmla="*/ 3635692 w 6591300"/>
              <a:gd name="connsiteY8" fmla="*/ 1582932 h 2599249"/>
              <a:gd name="connsiteX9" fmla="*/ 3956685 w 6591300"/>
              <a:gd name="connsiteY9" fmla="*/ 1755334 h 2599249"/>
              <a:gd name="connsiteX10" fmla="*/ 4855845 w 6591300"/>
              <a:gd name="connsiteY10" fmla="*/ 1448629 h 2599249"/>
              <a:gd name="connsiteX11" fmla="*/ 5099685 w 6591300"/>
              <a:gd name="connsiteY11" fmla="*/ 727587 h 2599249"/>
              <a:gd name="connsiteX12" fmla="*/ 6027420 w 6591300"/>
              <a:gd name="connsiteY12" fmla="*/ 62742 h 2599249"/>
              <a:gd name="connsiteX13" fmla="*/ 6027420 w 6591300"/>
              <a:gd name="connsiteY13" fmla="*/ 62742 h 2599249"/>
              <a:gd name="connsiteX14" fmla="*/ 6591300 w 6591300"/>
              <a:gd name="connsiteY14" fmla="*/ 1480062 h 2599249"/>
              <a:gd name="connsiteX0" fmla="*/ 0 w 6591300"/>
              <a:gd name="connsiteY0" fmla="*/ 2598297 h 2599249"/>
              <a:gd name="connsiteX1" fmla="*/ 0 w 6591300"/>
              <a:gd name="connsiteY1" fmla="*/ 2599249 h 2599249"/>
              <a:gd name="connsiteX2" fmla="*/ 874395 w 6591300"/>
              <a:gd name="connsiteY2" fmla="*/ 2055372 h 2599249"/>
              <a:gd name="connsiteX3" fmla="*/ 1470660 w 6591300"/>
              <a:gd name="connsiteY3" fmla="*/ 2049657 h 2599249"/>
              <a:gd name="connsiteX4" fmla="*/ 1562100 w 6591300"/>
              <a:gd name="connsiteY4" fmla="*/ 2104902 h 2599249"/>
              <a:gd name="connsiteX5" fmla="*/ 2532697 w 6591300"/>
              <a:gd name="connsiteY5" fmla="*/ 2077279 h 2599249"/>
              <a:gd name="connsiteX6" fmla="*/ 3231832 w 6591300"/>
              <a:gd name="connsiteY6" fmla="*/ 1603887 h 2599249"/>
              <a:gd name="connsiteX7" fmla="*/ 3635692 w 6591300"/>
              <a:gd name="connsiteY7" fmla="*/ 1582932 h 2599249"/>
              <a:gd name="connsiteX8" fmla="*/ 3956685 w 6591300"/>
              <a:gd name="connsiteY8" fmla="*/ 1755334 h 2599249"/>
              <a:gd name="connsiteX9" fmla="*/ 4855845 w 6591300"/>
              <a:gd name="connsiteY9" fmla="*/ 1448629 h 2599249"/>
              <a:gd name="connsiteX10" fmla="*/ 5099685 w 6591300"/>
              <a:gd name="connsiteY10" fmla="*/ 727587 h 2599249"/>
              <a:gd name="connsiteX11" fmla="*/ 6027420 w 6591300"/>
              <a:gd name="connsiteY11" fmla="*/ 62742 h 2599249"/>
              <a:gd name="connsiteX12" fmla="*/ 6027420 w 6591300"/>
              <a:gd name="connsiteY12" fmla="*/ 62742 h 2599249"/>
              <a:gd name="connsiteX13" fmla="*/ 6591300 w 6591300"/>
              <a:gd name="connsiteY13" fmla="*/ 1480062 h 2599249"/>
              <a:gd name="connsiteX0" fmla="*/ 0 w 6027420"/>
              <a:gd name="connsiteY0" fmla="*/ 2598297 h 2599249"/>
              <a:gd name="connsiteX1" fmla="*/ 0 w 6027420"/>
              <a:gd name="connsiteY1" fmla="*/ 2599249 h 2599249"/>
              <a:gd name="connsiteX2" fmla="*/ 874395 w 6027420"/>
              <a:gd name="connsiteY2" fmla="*/ 2055372 h 2599249"/>
              <a:gd name="connsiteX3" fmla="*/ 1470660 w 6027420"/>
              <a:gd name="connsiteY3" fmla="*/ 2049657 h 2599249"/>
              <a:gd name="connsiteX4" fmla="*/ 1562100 w 6027420"/>
              <a:gd name="connsiteY4" fmla="*/ 2104902 h 2599249"/>
              <a:gd name="connsiteX5" fmla="*/ 2532697 w 6027420"/>
              <a:gd name="connsiteY5" fmla="*/ 2077279 h 2599249"/>
              <a:gd name="connsiteX6" fmla="*/ 3231832 w 6027420"/>
              <a:gd name="connsiteY6" fmla="*/ 1603887 h 2599249"/>
              <a:gd name="connsiteX7" fmla="*/ 3635692 w 6027420"/>
              <a:gd name="connsiteY7" fmla="*/ 1582932 h 2599249"/>
              <a:gd name="connsiteX8" fmla="*/ 3956685 w 6027420"/>
              <a:gd name="connsiteY8" fmla="*/ 1755334 h 2599249"/>
              <a:gd name="connsiteX9" fmla="*/ 4855845 w 6027420"/>
              <a:gd name="connsiteY9" fmla="*/ 1448629 h 2599249"/>
              <a:gd name="connsiteX10" fmla="*/ 5099685 w 6027420"/>
              <a:gd name="connsiteY10" fmla="*/ 727587 h 2599249"/>
              <a:gd name="connsiteX11" fmla="*/ 6027420 w 6027420"/>
              <a:gd name="connsiteY11" fmla="*/ 62742 h 2599249"/>
              <a:gd name="connsiteX12" fmla="*/ 6027420 w 6027420"/>
              <a:gd name="connsiteY12" fmla="*/ 62742 h 2599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27420" h="2599249">
                <a:moveTo>
                  <a:pt x="0" y="2598297"/>
                </a:moveTo>
                <a:lnTo>
                  <a:pt x="0" y="2599249"/>
                </a:lnTo>
                <a:lnTo>
                  <a:pt x="874395" y="2055372"/>
                </a:lnTo>
                <a:cubicBezTo>
                  <a:pt x="1056322" y="1942024"/>
                  <a:pt x="1286827" y="1940119"/>
                  <a:pt x="1470660" y="2049657"/>
                </a:cubicBezTo>
                <a:lnTo>
                  <a:pt x="1562100" y="2104902"/>
                </a:lnTo>
                <a:cubicBezTo>
                  <a:pt x="1863090" y="2284924"/>
                  <a:pt x="2241232" y="2273494"/>
                  <a:pt x="2532697" y="2077279"/>
                </a:cubicBezTo>
                <a:lnTo>
                  <a:pt x="3231832" y="1603887"/>
                </a:lnTo>
                <a:cubicBezTo>
                  <a:pt x="3351847" y="1521972"/>
                  <a:pt x="3508057" y="1514352"/>
                  <a:pt x="3635692" y="1582932"/>
                </a:cubicBezTo>
                <a:lnTo>
                  <a:pt x="3956685" y="1755334"/>
                </a:lnTo>
                <a:cubicBezTo>
                  <a:pt x="4288155" y="1933452"/>
                  <a:pt x="4701540" y="1792482"/>
                  <a:pt x="4855845" y="1448629"/>
                </a:cubicBezTo>
                <a:lnTo>
                  <a:pt x="5099685" y="727587"/>
                </a:lnTo>
                <a:cubicBezTo>
                  <a:pt x="5228273" y="156087"/>
                  <a:pt x="5863590" y="-137283"/>
                  <a:pt x="6027420" y="62742"/>
                </a:cubicBezTo>
                <a:lnTo>
                  <a:pt x="6027420" y="62742"/>
                </a:lnTo>
              </a:path>
            </a:pathLst>
          </a:custGeom>
          <a:noFill/>
          <a:ln w="9525" cap="flat">
            <a:solidFill>
              <a:schemeClr val="bg1"/>
            </a:solidFill>
            <a:prstDash val="dash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/>
          </a:p>
        </p:txBody>
      </p:sp>
      <p:sp>
        <p:nvSpPr>
          <p:cNvPr id="15" name="Name">
            <a:extLst>
              <a:ext uri="{FF2B5EF4-FFF2-40B4-BE49-F238E27FC236}">
                <a16:creationId xmlns:a16="http://schemas.microsoft.com/office/drawing/2014/main" id="{B8C48821-0D90-416C-873E-50587E8A0C8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4861" y="4741677"/>
            <a:ext cx="3756943" cy="252000"/>
          </a:xfrm>
        </p:spPr>
        <p:txBody>
          <a:bodyPr anchor="ctr"/>
          <a:lstStyle>
            <a:lvl1pPr marL="0" indent="0">
              <a:buNone/>
              <a:defRPr sz="16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Name</a:t>
            </a:r>
            <a:endParaRPr lang="en-US" dirty="0"/>
          </a:p>
        </p:txBody>
      </p:sp>
      <p:sp>
        <p:nvSpPr>
          <p:cNvPr id="16" name="Email">
            <a:extLst>
              <a:ext uri="{FF2B5EF4-FFF2-40B4-BE49-F238E27FC236}">
                <a16:creationId xmlns:a16="http://schemas.microsoft.com/office/drawing/2014/main" id="{42450180-8D19-405E-97F0-2A309B58D01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88990" y="5147137"/>
            <a:ext cx="3462814" cy="252000"/>
          </a:xfrm>
        </p:spPr>
        <p:txBody>
          <a:bodyPr anchor="ctr"/>
          <a:lstStyle>
            <a:lvl1pPr marL="0" indent="0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Email</a:t>
            </a:r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837F23B-0C4D-4D27-BF83-0B10D1CFFDCD}"/>
              </a:ext>
            </a:extLst>
          </p:cNvPr>
          <p:cNvSpPr/>
          <p:nvPr userDrawn="1"/>
        </p:nvSpPr>
        <p:spPr>
          <a:xfrm>
            <a:off x="-9856" y="6678000"/>
            <a:ext cx="9405316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39551A1-FBAD-4CC8-AA99-F9F4D4281782}"/>
              </a:ext>
            </a:extLst>
          </p:cNvPr>
          <p:cNvSpPr/>
          <p:nvPr userDrawn="1"/>
        </p:nvSpPr>
        <p:spPr>
          <a:xfrm>
            <a:off x="7804351" y="6678000"/>
            <a:ext cx="4224296" cy="144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36000" bIns="0" rtlCol="0" anchor="b"/>
          <a:lstStyle/>
          <a:p>
            <a:pPr algn="r"/>
            <a:endParaRPr lang="en-US" sz="1000" noProof="1">
              <a:latin typeface="Tw Cen MT" panose="020B0602020104020603" pitchFamily="34" charset="0"/>
            </a:endParaRP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5F695C6B-DBEE-447E-B106-7351E00BD0AF}"/>
              </a:ext>
            </a:extLst>
          </p:cNvPr>
          <p:cNvSpPr txBox="1">
            <a:spLocks/>
          </p:cNvSpPr>
          <p:nvPr userDrawn="1"/>
        </p:nvSpPr>
        <p:spPr>
          <a:xfrm>
            <a:off x="12030074" y="6678000"/>
            <a:ext cx="161925" cy="144000"/>
          </a:xfrm>
          <a:prstGeom prst="rect">
            <a:avLst/>
          </a:prstGeom>
          <a:solidFill>
            <a:schemeClr val="accent1"/>
          </a:solidFill>
        </p:spPr>
        <p:txBody>
          <a:bodyPr vert="horz" lIns="0" tIns="0" rIns="7200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1A38929-6316-4332-83F8-9E95386C7C42}"/>
              </a:ext>
            </a:extLst>
          </p:cNvPr>
          <p:cNvSpPr/>
          <p:nvPr userDrawn="1"/>
        </p:nvSpPr>
        <p:spPr>
          <a:xfrm>
            <a:off x="-9856" y="6822000"/>
            <a:ext cx="12201856" cy="36000"/>
          </a:xfrm>
          <a:prstGeom prst="rect">
            <a:avLst/>
          </a:prstGeom>
          <a:gradFill>
            <a:gsLst>
              <a:gs pos="0">
                <a:schemeClr val="accent4"/>
              </a:gs>
              <a:gs pos="37000">
                <a:schemeClr val="bg1">
                  <a:lumMod val="85000"/>
                </a:schemeClr>
              </a:gs>
              <a:gs pos="100000">
                <a:schemeClr val="accent1"/>
              </a:gs>
              <a:gs pos="68000">
                <a:schemeClr val="tx1">
                  <a:lumMod val="85000"/>
                  <a:lumOff val="1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7472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5921DB-2DD6-4869-9104-BE40FBBCCE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1CC9B96F-1A0A-4B16-BDF7-48B289CD533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11471275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9A7081-42C5-4F4E-8A26-E7788CCF4F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000" y="1620000"/>
            <a:ext cx="11473200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38FCAA-94B1-47BD-AD46-123D3404BBB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A11CEA-C130-40E5-A858-8D4FE6E5864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708772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E99CE02-8616-40B2-85FF-B06E192752AB}"/>
              </a:ext>
            </a:extLst>
          </p:cNvPr>
          <p:cNvSpPr/>
          <p:nvPr userDrawn="1"/>
        </p:nvSpPr>
        <p:spPr>
          <a:xfrm>
            <a:off x="-9856" y="6678000"/>
            <a:ext cx="9405316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A9E718F-2F10-41F1-8E9F-18DD53EF065F}"/>
              </a:ext>
            </a:extLst>
          </p:cNvPr>
          <p:cNvSpPr/>
          <p:nvPr userDrawn="1"/>
        </p:nvSpPr>
        <p:spPr>
          <a:xfrm>
            <a:off x="-9856" y="6822000"/>
            <a:ext cx="12201856" cy="36000"/>
          </a:xfrm>
          <a:prstGeom prst="rect">
            <a:avLst/>
          </a:prstGeom>
          <a:gradFill>
            <a:gsLst>
              <a:gs pos="0">
                <a:schemeClr val="accent4"/>
              </a:gs>
              <a:gs pos="37000">
                <a:schemeClr val="bg1">
                  <a:lumMod val="85000"/>
                </a:schemeClr>
              </a:gs>
              <a:gs pos="100000">
                <a:schemeClr val="accent1"/>
              </a:gs>
              <a:gs pos="68000">
                <a:schemeClr val="tx1">
                  <a:lumMod val="85000"/>
                  <a:lumOff val="1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31581A5-A75E-41FB-A68A-70BA1AB54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1473200" cy="540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BA9B02-6E3D-4037-BE18-E02B786633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0000" y="1260000"/>
            <a:ext cx="11473200" cy="48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954C2B-6B0B-4286-BFA4-F6131386B0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0000" y="6483329"/>
            <a:ext cx="2378438" cy="187367"/>
          </a:xfrm>
          <a:prstGeom prst="rect">
            <a:avLst/>
          </a:prstGeom>
          <a:gradFill>
            <a:gsLst>
              <a:gs pos="82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0"/>
          </a:gradFill>
        </p:spPr>
        <p:txBody>
          <a:bodyPr vert="horz" lIns="36000" tIns="0" rIns="0" bIns="0" rtlCol="0" anchor="ctr"/>
          <a:lstStyle>
            <a:lvl1pPr algn="l"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45D258-5720-4517-B8DE-EB5AA5C4FA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94400" y="6678000"/>
            <a:ext cx="597600" cy="1440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  <a:shade val="30000"/>
                  <a:satMod val="115000"/>
                </a:schemeClr>
              </a:gs>
              <a:gs pos="47000">
                <a:schemeClr val="accent2">
                  <a:lumMod val="75000"/>
                  <a:shade val="67500"/>
                  <a:satMod val="115000"/>
                </a:schemeClr>
              </a:gs>
              <a:gs pos="100000">
                <a:schemeClr val="accent1"/>
              </a:gs>
            </a:gsLst>
            <a:lin ang="10800000" scaled="0"/>
          </a:gradFill>
        </p:spPr>
        <p:txBody>
          <a:bodyPr vert="horz" lIns="0" tIns="0" rIns="72000" bIns="0" rtlCol="0" anchor="ctr"/>
          <a:lstStyle>
            <a:lvl1pPr algn="r"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fld id="{058DB212-BFA2-403F-85EF-DFD3FF6D973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7711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58" r:id="rId3"/>
    <p:sldLayoutId id="2147483663" r:id="rId4"/>
    <p:sldLayoutId id="2147483656" r:id="rId5"/>
    <p:sldLayoutId id="2147483660" r:id="rId6"/>
    <p:sldLayoutId id="2147483661" r:id="rId7"/>
    <p:sldLayoutId id="2147483664" r:id="rId8"/>
    <p:sldLayoutId id="2147483650" r:id="rId9"/>
    <p:sldLayoutId id="2147483652" r:id="rId10"/>
    <p:sldLayoutId id="2147483654" r:id="rId11"/>
    <p:sldLayoutId id="2147483655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63525" indent="-263525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1pPr>
      <a:lvl2pPr marL="536575" indent="-2730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2pPr>
      <a:lvl3pPr marL="811213" indent="-274638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3pPr>
      <a:lvl4pPr marL="1074738" indent="-2635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4pPr>
      <a:lvl5pPr marL="1347788" indent="-2730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65A836F-346F-4099-BC7B-0D8F3B27F3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WJEC GCSE Digital Technology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1FF39718-6251-4A5A-AAC7-7672293178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73391" y="3602037"/>
            <a:ext cx="3756943" cy="1596979"/>
          </a:xfrm>
        </p:spPr>
        <p:txBody>
          <a:bodyPr/>
          <a:lstStyle/>
          <a:p>
            <a:r>
              <a:rPr lang="en-US" dirty="0"/>
              <a:t>Unit 1: </a:t>
            </a:r>
          </a:p>
          <a:p>
            <a:r>
              <a:rPr lang="en-US" noProof="1"/>
              <a:t>The digital world</a:t>
            </a:r>
          </a:p>
          <a:p>
            <a:endParaRPr lang="en-US" noProof="1"/>
          </a:p>
          <a:p>
            <a:r>
              <a:rPr lang="en-US" noProof="1"/>
              <a:t>DT17: Digital systems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B17638D-56AE-48AD-96C8-EE46229C74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7804352" y="1204506"/>
            <a:ext cx="0" cy="4093388"/>
          </a:xfrm>
          <a:prstGeom prst="line">
            <a:avLst/>
          </a:prstGeom>
          <a:ln w="63500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Graphic 8" descr="space radar outline">
            <a:extLst>
              <a:ext uri="{FF2B5EF4-FFF2-40B4-BE49-F238E27FC236}">
                <a16:creationId xmlns:a16="http://schemas.microsoft.com/office/drawing/2014/main" id="{52C1AEF9-C750-45F9-AD02-5447187F5716}"/>
              </a:ext>
            </a:extLst>
          </p:cNvPr>
          <p:cNvSpPr/>
          <p:nvPr/>
        </p:nvSpPr>
        <p:spPr>
          <a:xfrm rot="16731500">
            <a:off x="10654807" y="4433342"/>
            <a:ext cx="238125" cy="238125"/>
          </a:xfrm>
          <a:custGeom>
            <a:avLst/>
            <a:gdLst>
              <a:gd name="connsiteX0" fmla="*/ 145256 w 238125"/>
              <a:gd name="connsiteY0" fmla="*/ 159538 h 238125"/>
              <a:gd name="connsiteX1" fmla="*/ 150019 w 238125"/>
              <a:gd name="connsiteY1" fmla="*/ 154775 h 238125"/>
              <a:gd name="connsiteX2" fmla="*/ 150019 w 238125"/>
              <a:gd name="connsiteY2" fmla="*/ 145250 h 238125"/>
              <a:gd name="connsiteX3" fmla="*/ 145256 w 238125"/>
              <a:gd name="connsiteY3" fmla="*/ 140488 h 238125"/>
              <a:gd name="connsiteX4" fmla="*/ 140494 w 238125"/>
              <a:gd name="connsiteY4" fmla="*/ 145250 h 238125"/>
              <a:gd name="connsiteX5" fmla="*/ 140494 w 238125"/>
              <a:gd name="connsiteY5" fmla="*/ 154775 h 238125"/>
              <a:gd name="connsiteX6" fmla="*/ 145256 w 238125"/>
              <a:gd name="connsiteY6" fmla="*/ 159538 h 238125"/>
              <a:gd name="connsiteX7" fmla="*/ 234353 w 238125"/>
              <a:gd name="connsiteY7" fmla="*/ 122828 h 238125"/>
              <a:gd name="connsiteX8" fmla="*/ 196253 w 238125"/>
              <a:gd name="connsiteY8" fmla="*/ 84728 h 238125"/>
              <a:gd name="connsiteX9" fmla="*/ 192881 w 238125"/>
              <a:gd name="connsiteY9" fmla="*/ 83338 h 238125"/>
              <a:gd name="connsiteX10" fmla="*/ 97631 w 238125"/>
              <a:gd name="connsiteY10" fmla="*/ 83338 h 238125"/>
              <a:gd name="connsiteX11" fmla="*/ 93231 w 238125"/>
              <a:gd name="connsiteY11" fmla="*/ 86281 h 238125"/>
              <a:gd name="connsiteX12" fmla="*/ 94259 w 238125"/>
              <a:gd name="connsiteY12" fmla="*/ 91472 h 238125"/>
              <a:gd name="connsiteX13" fmla="*/ 114700 w 238125"/>
              <a:gd name="connsiteY13" fmla="*/ 111913 h 238125"/>
              <a:gd name="connsiteX14" fmla="*/ 73819 w 238125"/>
              <a:gd name="connsiteY14" fmla="*/ 111913 h 238125"/>
              <a:gd name="connsiteX15" fmla="*/ 73819 w 238125"/>
              <a:gd name="connsiteY15" fmla="*/ 45238 h 238125"/>
              <a:gd name="connsiteX16" fmla="*/ 88106 w 238125"/>
              <a:gd name="connsiteY16" fmla="*/ 45238 h 238125"/>
              <a:gd name="connsiteX17" fmla="*/ 92869 w 238125"/>
              <a:gd name="connsiteY17" fmla="*/ 40475 h 238125"/>
              <a:gd name="connsiteX18" fmla="*/ 92869 w 238125"/>
              <a:gd name="connsiteY18" fmla="*/ 21425 h 238125"/>
              <a:gd name="connsiteX19" fmla="*/ 88887 w 238125"/>
              <a:gd name="connsiteY19" fmla="*/ 16729 h 238125"/>
              <a:gd name="connsiteX20" fmla="*/ 31737 w 238125"/>
              <a:gd name="connsiteY20" fmla="*/ 7204 h 238125"/>
              <a:gd name="connsiteX21" fmla="*/ 27880 w 238125"/>
              <a:gd name="connsiteY21" fmla="*/ 8271 h 238125"/>
              <a:gd name="connsiteX22" fmla="*/ 26194 w 238125"/>
              <a:gd name="connsiteY22" fmla="*/ 11900 h 238125"/>
              <a:gd name="connsiteX23" fmla="*/ 26194 w 238125"/>
              <a:gd name="connsiteY23" fmla="*/ 40475 h 238125"/>
              <a:gd name="connsiteX24" fmla="*/ 30956 w 238125"/>
              <a:gd name="connsiteY24" fmla="*/ 45238 h 238125"/>
              <a:gd name="connsiteX25" fmla="*/ 64294 w 238125"/>
              <a:gd name="connsiteY25" fmla="*/ 45238 h 238125"/>
              <a:gd name="connsiteX26" fmla="*/ 64294 w 238125"/>
              <a:gd name="connsiteY26" fmla="*/ 111913 h 238125"/>
              <a:gd name="connsiteX27" fmla="*/ 40481 w 238125"/>
              <a:gd name="connsiteY27" fmla="*/ 111913 h 238125"/>
              <a:gd name="connsiteX28" fmla="*/ 26194 w 238125"/>
              <a:gd name="connsiteY28" fmla="*/ 126200 h 238125"/>
              <a:gd name="connsiteX29" fmla="*/ 26194 w 238125"/>
              <a:gd name="connsiteY29" fmla="*/ 164300 h 238125"/>
              <a:gd name="connsiteX30" fmla="*/ 40481 w 238125"/>
              <a:gd name="connsiteY30" fmla="*/ 178588 h 238125"/>
              <a:gd name="connsiteX31" fmla="*/ 76610 w 238125"/>
              <a:gd name="connsiteY31" fmla="*/ 178588 h 238125"/>
              <a:gd name="connsiteX32" fmla="*/ 52769 w 238125"/>
              <a:gd name="connsiteY32" fmla="*/ 202429 h 238125"/>
              <a:gd name="connsiteX33" fmla="*/ 30956 w 238125"/>
              <a:gd name="connsiteY33" fmla="*/ 188113 h 238125"/>
              <a:gd name="connsiteX34" fmla="*/ 7144 w 238125"/>
              <a:gd name="connsiteY34" fmla="*/ 211925 h 238125"/>
              <a:gd name="connsiteX35" fmla="*/ 30956 w 238125"/>
              <a:gd name="connsiteY35" fmla="*/ 235738 h 238125"/>
              <a:gd name="connsiteX36" fmla="*/ 54550 w 238125"/>
              <a:gd name="connsiteY36" fmla="*/ 214116 h 238125"/>
              <a:gd name="connsiteX37" fmla="*/ 90078 w 238125"/>
              <a:gd name="connsiteY37" fmla="*/ 178588 h 238125"/>
              <a:gd name="connsiteX38" fmla="*/ 111919 w 238125"/>
              <a:gd name="connsiteY38" fmla="*/ 178588 h 238125"/>
              <a:gd name="connsiteX39" fmla="*/ 111919 w 238125"/>
              <a:gd name="connsiteY39" fmla="*/ 188598 h 238125"/>
              <a:gd name="connsiteX40" fmla="*/ 92869 w 238125"/>
              <a:gd name="connsiteY40" fmla="*/ 211925 h 238125"/>
              <a:gd name="connsiteX41" fmla="*/ 116681 w 238125"/>
              <a:gd name="connsiteY41" fmla="*/ 235738 h 238125"/>
              <a:gd name="connsiteX42" fmla="*/ 140494 w 238125"/>
              <a:gd name="connsiteY42" fmla="*/ 211925 h 238125"/>
              <a:gd name="connsiteX43" fmla="*/ 121444 w 238125"/>
              <a:gd name="connsiteY43" fmla="*/ 188598 h 238125"/>
              <a:gd name="connsiteX44" fmla="*/ 121444 w 238125"/>
              <a:gd name="connsiteY44" fmla="*/ 178588 h 238125"/>
              <a:gd name="connsiteX45" fmla="*/ 143275 w 238125"/>
              <a:gd name="connsiteY45" fmla="*/ 178588 h 238125"/>
              <a:gd name="connsiteX46" fmla="*/ 178813 w 238125"/>
              <a:gd name="connsiteY46" fmla="*/ 214125 h 238125"/>
              <a:gd name="connsiteX47" fmla="*/ 202406 w 238125"/>
              <a:gd name="connsiteY47" fmla="*/ 235738 h 238125"/>
              <a:gd name="connsiteX48" fmla="*/ 226219 w 238125"/>
              <a:gd name="connsiteY48" fmla="*/ 211925 h 238125"/>
              <a:gd name="connsiteX49" fmla="*/ 202406 w 238125"/>
              <a:gd name="connsiteY49" fmla="*/ 188113 h 238125"/>
              <a:gd name="connsiteX50" fmla="*/ 180594 w 238125"/>
              <a:gd name="connsiteY50" fmla="*/ 202438 h 238125"/>
              <a:gd name="connsiteX51" fmla="*/ 156743 w 238125"/>
              <a:gd name="connsiteY51" fmla="*/ 178588 h 238125"/>
              <a:gd name="connsiteX52" fmla="*/ 192881 w 238125"/>
              <a:gd name="connsiteY52" fmla="*/ 178588 h 238125"/>
              <a:gd name="connsiteX53" fmla="*/ 207169 w 238125"/>
              <a:gd name="connsiteY53" fmla="*/ 164300 h 238125"/>
              <a:gd name="connsiteX54" fmla="*/ 207169 w 238125"/>
              <a:gd name="connsiteY54" fmla="*/ 130963 h 238125"/>
              <a:gd name="connsiteX55" fmla="*/ 230981 w 238125"/>
              <a:gd name="connsiteY55" fmla="*/ 130963 h 238125"/>
              <a:gd name="connsiteX56" fmla="*/ 235382 w 238125"/>
              <a:gd name="connsiteY56" fmla="*/ 128019 h 238125"/>
              <a:gd name="connsiteX57" fmla="*/ 234353 w 238125"/>
              <a:gd name="connsiteY57" fmla="*/ 122828 h 238125"/>
              <a:gd name="connsiteX58" fmla="*/ 45244 w 238125"/>
              <a:gd name="connsiteY58" fmla="*/ 211935 h 238125"/>
              <a:gd name="connsiteX59" fmla="*/ 30956 w 238125"/>
              <a:gd name="connsiteY59" fmla="*/ 226213 h 238125"/>
              <a:gd name="connsiteX60" fmla="*/ 16669 w 238125"/>
              <a:gd name="connsiteY60" fmla="*/ 211925 h 238125"/>
              <a:gd name="connsiteX61" fmla="*/ 30956 w 238125"/>
              <a:gd name="connsiteY61" fmla="*/ 197638 h 238125"/>
              <a:gd name="connsiteX62" fmla="*/ 45244 w 238125"/>
              <a:gd name="connsiteY62" fmla="*/ 211925 h 238125"/>
              <a:gd name="connsiteX63" fmla="*/ 45244 w 238125"/>
              <a:gd name="connsiteY63" fmla="*/ 211935 h 238125"/>
              <a:gd name="connsiteX64" fmla="*/ 202406 w 238125"/>
              <a:gd name="connsiteY64" fmla="*/ 197638 h 238125"/>
              <a:gd name="connsiteX65" fmla="*/ 216694 w 238125"/>
              <a:gd name="connsiteY65" fmla="*/ 211925 h 238125"/>
              <a:gd name="connsiteX66" fmla="*/ 202406 w 238125"/>
              <a:gd name="connsiteY66" fmla="*/ 226213 h 238125"/>
              <a:gd name="connsiteX67" fmla="*/ 188119 w 238125"/>
              <a:gd name="connsiteY67" fmla="*/ 211925 h 238125"/>
              <a:gd name="connsiteX68" fmla="*/ 202406 w 238125"/>
              <a:gd name="connsiteY68" fmla="*/ 197638 h 238125"/>
              <a:gd name="connsiteX69" fmla="*/ 109128 w 238125"/>
              <a:gd name="connsiteY69" fmla="*/ 92863 h 238125"/>
              <a:gd name="connsiteX70" fmla="*/ 143275 w 238125"/>
              <a:gd name="connsiteY70" fmla="*/ 92863 h 238125"/>
              <a:gd name="connsiteX71" fmla="*/ 171850 w 238125"/>
              <a:gd name="connsiteY71" fmla="*/ 121438 h 238125"/>
              <a:gd name="connsiteX72" fmla="*/ 137703 w 238125"/>
              <a:gd name="connsiteY72" fmla="*/ 121438 h 238125"/>
              <a:gd name="connsiteX73" fmla="*/ 109128 w 238125"/>
              <a:gd name="connsiteY73" fmla="*/ 92863 h 238125"/>
              <a:gd name="connsiteX74" fmla="*/ 35719 w 238125"/>
              <a:gd name="connsiteY74" fmla="*/ 35713 h 238125"/>
              <a:gd name="connsiteX75" fmla="*/ 35719 w 238125"/>
              <a:gd name="connsiteY75" fmla="*/ 17520 h 238125"/>
              <a:gd name="connsiteX76" fmla="*/ 83344 w 238125"/>
              <a:gd name="connsiteY76" fmla="*/ 25454 h 238125"/>
              <a:gd name="connsiteX77" fmla="*/ 83344 w 238125"/>
              <a:gd name="connsiteY77" fmla="*/ 35713 h 238125"/>
              <a:gd name="connsiteX78" fmla="*/ 35719 w 238125"/>
              <a:gd name="connsiteY78" fmla="*/ 35713 h 238125"/>
              <a:gd name="connsiteX79" fmla="*/ 130969 w 238125"/>
              <a:gd name="connsiteY79" fmla="*/ 211925 h 238125"/>
              <a:gd name="connsiteX80" fmla="*/ 116681 w 238125"/>
              <a:gd name="connsiteY80" fmla="*/ 226213 h 238125"/>
              <a:gd name="connsiteX81" fmla="*/ 102394 w 238125"/>
              <a:gd name="connsiteY81" fmla="*/ 211925 h 238125"/>
              <a:gd name="connsiteX82" fmla="*/ 116681 w 238125"/>
              <a:gd name="connsiteY82" fmla="*/ 197638 h 238125"/>
              <a:gd name="connsiteX83" fmla="*/ 130969 w 238125"/>
              <a:gd name="connsiteY83" fmla="*/ 211925 h 238125"/>
              <a:gd name="connsiteX84" fmla="*/ 197644 w 238125"/>
              <a:gd name="connsiteY84" fmla="*/ 164300 h 238125"/>
              <a:gd name="connsiteX85" fmla="*/ 192881 w 238125"/>
              <a:gd name="connsiteY85" fmla="*/ 169063 h 238125"/>
              <a:gd name="connsiteX86" fmla="*/ 40481 w 238125"/>
              <a:gd name="connsiteY86" fmla="*/ 169063 h 238125"/>
              <a:gd name="connsiteX87" fmla="*/ 35719 w 238125"/>
              <a:gd name="connsiteY87" fmla="*/ 164300 h 238125"/>
              <a:gd name="connsiteX88" fmla="*/ 35719 w 238125"/>
              <a:gd name="connsiteY88" fmla="*/ 126200 h 238125"/>
              <a:gd name="connsiteX89" fmla="*/ 40481 w 238125"/>
              <a:gd name="connsiteY89" fmla="*/ 121438 h 238125"/>
              <a:gd name="connsiteX90" fmla="*/ 124225 w 238125"/>
              <a:gd name="connsiteY90" fmla="*/ 121438 h 238125"/>
              <a:gd name="connsiteX91" fmla="*/ 132359 w 238125"/>
              <a:gd name="connsiteY91" fmla="*/ 129572 h 238125"/>
              <a:gd name="connsiteX92" fmla="*/ 135731 w 238125"/>
              <a:gd name="connsiteY92" fmla="*/ 130963 h 238125"/>
              <a:gd name="connsiteX93" fmla="*/ 197644 w 238125"/>
              <a:gd name="connsiteY93" fmla="*/ 130963 h 238125"/>
              <a:gd name="connsiteX94" fmla="*/ 197644 w 238125"/>
              <a:gd name="connsiteY94" fmla="*/ 164300 h 238125"/>
              <a:gd name="connsiteX95" fmla="*/ 185318 w 238125"/>
              <a:gd name="connsiteY95" fmla="*/ 121438 h 238125"/>
              <a:gd name="connsiteX96" fmla="*/ 156743 w 238125"/>
              <a:gd name="connsiteY96" fmla="*/ 92863 h 238125"/>
              <a:gd name="connsiteX97" fmla="*/ 190910 w 238125"/>
              <a:gd name="connsiteY97" fmla="*/ 92863 h 238125"/>
              <a:gd name="connsiteX98" fmla="*/ 219485 w 238125"/>
              <a:gd name="connsiteY98" fmla="*/ 121438 h 238125"/>
              <a:gd name="connsiteX99" fmla="*/ 185318 w 238125"/>
              <a:gd name="connsiteY99" fmla="*/ 121438 h 238125"/>
              <a:gd name="connsiteX100" fmla="*/ 164306 w 238125"/>
              <a:gd name="connsiteY100" fmla="*/ 159538 h 238125"/>
              <a:gd name="connsiteX101" fmla="*/ 169069 w 238125"/>
              <a:gd name="connsiteY101" fmla="*/ 154775 h 238125"/>
              <a:gd name="connsiteX102" fmla="*/ 169069 w 238125"/>
              <a:gd name="connsiteY102" fmla="*/ 145250 h 238125"/>
              <a:gd name="connsiteX103" fmla="*/ 164306 w 238125"/>
              <a:gd name="connsiteY103" fmla="*/ 140488 h 238125"/>
              <a:gd name="connsiteX104" fmla="*/ 159544 w 238125"/>
              <a:gd name="connsiteY104" fmla="*/ 145250 h 238125"/>
              <a:gd name="connsiteX105" fmla="*/ 159544 w 238125"/>
              <a:gd name="connsiteY105" fmla="*/ 154775 h 238125"/>
              <a:gd name="connsiteX106" fmla="*/ 164306 w 238125"/>
              <a:gd name="connsiteY106" fmla="*/ 159538 h 238125"/>
              <a:gd name="connsiteX107" fmla="*/ 78581 w 238125"/>
              <a:gd name="connsiteY107" fmla="*/ 130963 h 238125"/>
              <a:gd name="connsiteX108" fmla="*/ 50006 w 238125"/>
              <a:gd name="connsiteY108" fmla="*/ 130963 h 238125"/>
              <a:gd name="connsiteX109" fmla="*/ 45244 w 238125"/>
              <a:gd name="connsiteY109" fmla="*/ 135725 h 238125"/>
              <a:gd name="connsiteX110" fmla="*/ 45244 w 238125"/>
              <a:gd name="connsiteY110" fmla="*/ 154775 h 238125"/>
              <a:gd name="connsiteX111" fmla="*/ 50006 w 238125"/>
              <a:gd name="connsiteY111" fmla="*/ 159538 h 238125"/>
              <a:gd name="connsiteX112" fmla="*/ 78581 w 238125"/>
              <a:gd name="connsiteY112" fmla="*/ 159538 h 238125"/>
              <a:gd name="connsiteX113" fmla="*/ 83344 w 238125"/>
              <a:gd name="connsiteY113" fmla="*/ 154775 h 238125"/>
              <a:gd name="connsiteX114" fmla="*/ 83344 w 238125"/>
              <a:gd name="connsiteY114" fmla="*/ 135725 h 238125"/>
              <a:gd name="connsiteX115" fmla="*/ 78581 w 238125"/>
              <a:gd name="connsiteY115" fmla="*/ 130963 h 238125"/>
              <a:gd name="connsiteX116" fmla="*/ 73819 w 238125"/>
              <a:gd name="connsiteY116" fmla="*/ 150013 h 238125"/>
              <a:gd name="connsiteX117" fmla="*/ 54769 w 238125"/>
              <a:gd name="connsiteY117" fmla="*/ 150013 h 238125"/>
              <a:gd name="connsiteX118" fmla="*/ 54769 w 238125"/>
              <a:gd name="connsiteY118" fmla="*/ 140488 h 238125"/>
              <a:gd name="connsiteX119" fmla="*/ 73819 w 238125"/>
              <a:gd name="connsiteY119" fmla="*/ 140488 h 238125"/>
              <a:gd name="connsiteX120" fmla="*/ 73819 w 238125"/>
              <a:gd name="connsiteY120" fmla="*/ 150013 h 238125"/>
              <a:gd name="connsiteX121" fmla="*/ 183356 w 238125"/>
              <a:gd name="connsiteY121" fmla="*/ 159538 h 238125"/>
              <a:gd name="connsiteX122" fmla="*/ 188119 w 238125"/>
              <a:gd name="connsiteY122" fmla="*/ 154775 h 238125"/>
              <a:gd name="connsiteX123" fmla="*/ 188119 w 238125"/>
              <a:gd name="connsiteY123" fmla="*/ 145250 h 238125"/>
              <a:gd name="connsiteX124" fmla="*/ 183356 w 238125"/>
              <a:gd name="connsiteY124" fmla="*/ 140488 h 238125"/>
              <a:gd name="connsiteX125" fmla="*/ 178594 w 238125"/>
              <a:gd name="connsiteY125" fmla="*/ 145250 h 238125"/>
              <a:gd name="connsiteX126" fmla="*/ 178594 w 238125"/>
              <a:gd name="connsiteY126" fmla="*/ 154775 h 238125"/>
              <a:gd name="connsiteX127" fmla="*/ 183356 w 238125"/>
              <a:gd name="connsiteY127" fmla="*/ 159538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238125" h="238125">
                <a:moveTo>
                  <a:pt x="145256" y="159538"/>
                </a:moveTo>
                <a:cubicBezTo>
                  <a:pt x="147885" y="159538"/>
                  <a:pt x="150019" y="157404"/>
                  <a:pt x="150019" y="154775"/>
                </a:cubicBezTo>
                <a:lnTo>
                  <a:pt x="150019" y="145250"/>
                </a:lnTo>
                <a:cubicBezTo>
                  <a:pt x="150019" y="142621"/>
                  <a:pt x="147885" y="140488"/>
                  <a:pt x="145256" y="140488"/>
                </a:cubicBezTo>
                <a:cubicBezTo>
                  <a:pt x="142627" y="140488"/>
                  <a:pt x="140494" y="142621"/>
                  <a:pt x="140494" y="145250"/>
                </a:cubicBezTo>
                <a:lnTo>
                  <a:pt x="140494" y="154775"/>
                </a:lnTo>
                <a:cubicBezTo>
                  <a:pt x="140494" y="157404"/>
                  <a:pt x="142627" y="159538"/>
                  <a:pt x="145256" y="159538"/>
                </a:cubicBezTo>
                <a:close/>
                <a:moveTo>
                  <a:pt x="234353" y="122828"/>
                </a:moveTo>
                <a:lnTo>
                  <a:pt x="196253" y="84728"/>
                </a:lnTo>
                <a:cubicBezTo>
                  <a:pt x="195358" y="83842"/>
                  <a:pt x="194148" y="83338"/>
                  <a:pt x="192881" y="83338"/>
                </a:cubicBezTo>
                <a:lnTo>
                  <a:pt x="97631" y="83338"/>
                </a:lnTo>
                <a:cubicBezTo>
                  <a:pt x="95707" y="83338"/>
                  <a:pt x="93964" y="84500"/>
                  <a:pt x="93231" y="86281"/>
                </a:cubicBezTo>
                <a:cubicBezTo>
                  <a:pt x="92488" y="88062"/>
                  <a:pt x="92897" y="90110"/>
                  <a:pt x="94259" y="91472"/>
                </a:cubicBezTo>
                <a:lnTo>
                  <a:pt x="114700" y="111913"/>
                </a:lnTo>
                <a:lnTo>
                  <a:pt x="73819" y="111913"/>
                </a:lnTo>
                <a:lnTo>
                  <a:pt x="73819" y="45238"/>
                </a:lnTo>
                <a:lnTo>
                  <a:pt x="88106" y="45238"/>
                </a:lnTo>
                <a:cubicBezTo>
                  <a:pt x="90735" y="45238"/>
                  <a:pt x="92869" y="43104"/>
                  <a:pt x="92869" y="40475"/>
                </a:cubicBezTo>
                <a:lnTo>
                  <a:pt x="92869" y="21425"/>
                </a:lnTo>
                <a:cubicBezTo>
                  <a:pt x="92869" y="19101"/>
                  <a:pt x="91183" y="17110"/>
                  <a:pt x="88887" y="16729"/>
                </a:cubicBezTo>
                <a:lnTo>
                  <a:pt x="31737" y="7204"/>
                </a:lnTo>
                <a:cubicBezTo>
                  <a:pt x="30375" y="6985"/>
                  <a:pt x="28946" y="7366"/>
                  <a:pt x="27880" y="8271"/>
                </a:cubicBezTo>
                <a:cubicBezTo>
                  <a:pt x="26803" y="9166"/>
                  <a:pt x="26194" y="10500"/>
                  <a:pt x="26194" y="11900"/>
                </a:cubicBezTo>
                <a:lnTo>
                  <a:pt x="26194" y="40475"/>
                </a:lnTo>
                <a:cubicBezTo>
                  <a:pt x="26194" y="43104"/>
                  <a:pt x="28327" y="45238"/>
                  <a:pt x="30956" y="45238"/>
                </a:cubicBezTo>
                <a:lnTo>
                  <a:pt x="64294" y="45238"/>
                </a:lnTo>
                <a:lnTo>
                  <a:pt x="64294" y="111913"/>
                </a:lnTo>
                <a:lnTo>
                  <a:pt x="40481" y="111913"/>
                </a:lnTo>
                <a:cubicBezTo>
                  <a:pt x="32604" y="111913"/>
                  <a:pt x="26194" y="118323"/>
                  <a:pt x="26194" y="126200"/>
                </a:cubicBezTo>
                <a:lnTo>
                  <a:pt x="26194" y="164300"/>
                </a:lnTo>
                <a:cubicBezTo>
                  <a:pt x="26194" y="172177"/>
                  <a:pt x="32604" y="178588"/>
                  <a:pt x="40481" y="178588"/>
                </a:cubicBezTo>
                <a:lnTo>
                  <a:pt x="76610" y="178588"/>
                </a:lnTo>
                <a:lnTo>
                  <a:pt x="52769" y="202429"/>
                </a:lnTo>
                <a:cubicBezTo>
                  <a:pt x="49082" y="194018"/>
                  <a:pt x="40700" y="188113"/>
                  <a:pt x="30956" y="188113"/>
                </a:cubicBezTo>
                <a:cubicBezTo>
                  <a:pt x="17831" y="188113"/>
                  <a:pt x="7144" y="198800"/>
                  <a:pt x="7144" y="211925"/>
                </a:cubicBezTo>
                <a:cubicBezTo>
                  <a:pt x="7144" y="225050"/>
                  <a:pt x="17831" y="235738"/>
                  <a:pt x="30956" y="235738"/>
                </a:cubicBezTo>
                <a:cubicBezTo>
                  <a:pt x="43329" y="235738"/>
                  <a:pt x="53416" y="226203"/>
                  <a:pt x="54550" y="214116"/>
                </a:cubicBezTo>
                <a:lnTo>
                  <a:pt x="90078" y="178588"/>
                </a:lnTo>
                <a:lnTo>
                  <a:pt x="111919" y="178588"/>
                </a:lnTo>
                <a:lnTo>
                  <a:pt x="111919" y="188598"/>
                </a:lnTo>
                <a:cubicBezTo>
                  <a:pt x="101060" y="190808"/>
                  <a:pt x="92869" y="200428"/>
                  <a:pt x="92869" y="211925"/>
                </a:cubicBezTo>
                <a:cubicBezTo>
                  <a:pt x="92869" y="225050"/>
                  <a:pt x="103556" y="235738"/>
                  <a:pt x="116681" y="235738"/>
                </a:cubicBezTo>
                <a:cubicBezTo>
                  <a:pt x="129807" y="235738"/>
                  <a:pt x="140494" y="225050"/>
                  <a:pt x="140494" y="211925"/>
                </a:cubicBezTo>
                <a:cubicBezTo>
                  <a:pt x="140494" y="200428"/>
                  <a:pt x="132293" y="190808"/>
                  <a:pt x="121444" y="188598"/>
                </a:cubicBezTo>
                <a:lnTo>
                  <a:pt x="121444" y="178588"/>
                </a:lnTo>
                <a:lnTo>
                  <a:pt x="143275" y="178588"/>
                </a:lnTo>
                <a:lnTo>
                  <a:pt x="178813" y="214125"/>
                </a:lnTo>
                <a:cubicBezTo>
                  <a:pt x="179946" y="226203"/>
                  <a:pt x="190033" y="235738"/>
                  <a:pt x="202406" y="235738"/>
                </a:cubicBezTo>
                <a:cubicBezTo>
                  <a:pt x="215532" y="235738"/>
                  <a:pt x="226219" y="225050"/>
                  <a:pt x="226219" y="211925"/>
                </a:cubicBezTo>
                <a:cubicBezTo>
                  <a:pt x="226219" y="198800"/>
                  <a:pt x="215532" y="188113"/>
                  <a:pt x="202406" y="188113"/>
                </a:cubicBezTo>
                <a:cubicBezTo>
                  <a:pt x="192653" y="188113"/>
                  <a:pt x="184271" y="194028"/>
                  <a:pt x="180594" y="202438"/>
                </a:cubicBezTo>
                <a:lnTo>
                  <a:pt x="156743" y="178588"/>
                </a:lnTo>
                <a:lnTo>
                  <a:pt x="192881" y="178588"/>
                </a:lnTo>
                <a:cubicBezTo>
                  <a:pt x="200758" y="178588"/>
                  <a:pt x="207169" y="172177"/>
                  <a:pt x="207169" y="164300"/>
                </a:cubicBezTo>
                <a:lnTo>
                  <a:pt x="207169" y="130963"/>
                </a:lnTo>
                <a:lnTo>
                  <a:pt x="230981" y="130963"/>
                </a:lnTo>
                <a:cubicBezTo>
                  <a:pt x="232905" y="130963"/>
                  <a:pt x="234648" y="129800"/>
                  <a:pt x="235382" y="128019"/>
                </a:cubicBezTo>
                <a:cubicBezTo>
                  <a:pt x="236125" y="126238"/>
                  <a:pt x="235715" y="124190"/>
                  <a:pt x="234353" y="122828"/>
                </a:cubicBezTo>
                <a:close/>
                <a:moveTo>
                  <a:pt x="45244" y="211935"/>
                </a:moveTo>
                <a:cubicBezTo>
                  <a:pt x="45234" y="219802"/>
                  <a:pt x="38824" y="226213"/>
                  <a:pt x="30956" y="226213"/>
                </a:cubicBezTo>
                <a:cubicBezTo>
                  <a:pt x="23079" y="226213"/>
                  <a:pt x="16669" y="219802"/>
                  <a:pt x="16669" y="211925"/>
                </a:cubicBezTo>
                <a:cubicBezTo>
                  <a:pt x="16669" y="204048"/>
                  <a:pt x="23079" y="197638"/>
                  <a:pt x="30956" y="197638"/>
                </a:cubicBezTo>
                <a:cubicBezTo>
                  <a:pt x="38833" y="197638"/>
                  <a:pt x="45244" y="204048"/>
                  <a:pt x="45244" y="211925"/>
                </a:cubicBezTo>
                <a:cubicBezTo>
                  <a:pt x="45244" y="211925"/>
                  <a:pt x="45244" y="211925"/>
                  <a:pt x="45244" y="211935"/>
                </a:cubicBezTo>
                <a:close/>
                <a:moveTo>
                  <a:pt x="202406" y="197638"/>
                </a:moveTo>
                <a:cubicBezTo>
                  <a:pt x="210283" y="197638"/>
                  <a:pt x="216694" y="204048"/>
                  <a:pt x="216694" y="211925"/>
                </a:cubicBezTo>
                <a:cubicBezTo>
                  <a:pt x="216694" y="219802"/>
                  <a:pt x="210283" y="226213"/>
                  <a:pt x="202406" y="226213"/>
                </a:cubicBezTo>
                <a:cubicBezTo>
                  <a:pt x="194529" y="226213"/>
                  <a:pt x="188119" y="219802"/>
                  <a:pt x="188119" y="211925"/>
                </a:cubicBezTo>
                <a:cubicBezTo>
                  <a:pt x="188119" y="204048"/>
                  <a:pt x="194529" y="197638"/>
                  <a:pt x="202406" y="197638"/>
                </a:cubicBezTo>
                <a:close/>
                <a:moveTo>
                  <a:pt x="109128" y="92863"/>
                </a:moveTo>
                <a:lnTo>
                  <a:pt x="143275" y="92863"/>
                </a:lnTo>
                <a:lnTo>
                  <a:pt x="171850" y="121438"/>
                </a:lnTo>
                <a:lnTo>
                  <a:pt x="137703" y="121438"/>
                </a:lnTo>
                <a:lnTo>
                  <a:pt x="109128" y="92863"/>
                </a:lnTo>
                <a:close/>
                <a:moveTo>
                  <a:pt x="35719" y="35713"/>
                </a:moveTo>
                <a:lnTo>
                  <a:pt x="35719" y="17520"/>
                </a:lnTo>
                <a:lnTo>
                  <a:pt x="83344" y="25454"/>
                </a:lnTo>
                <a:lnTo>
                  <a:pt x="83344" y="35713"/>
                </a:lnTo>
                <a:lnTo>
                  <a:pt x="35719" y="35713"/>
                </a:lnTo>
                <a:close/>
                <a:moveTo>
                  <a:pt x="130969" y="211925"/>
                </a:moveTo>
                <a:cubicBezTo>
                  <a:pt x="130969" y="219802"/>
                  <a:pt x="124558" y="226213"/>
                  <a:pt x="116681" y="226213"/>
                </a:cubicBezTo>
                <a:cubicBezTo>
                  <a:pt x="108804" y="226213"/>
                  <a:pt x="102394" y="219802"/>
                  <a:pt x="102394" y="211925"/>
                </a:cubicBezTo>
                <a:cubicBezTo>
                  <a:pt x="102394" y="204048"/>
                  <a:pt x="108804" y="197638"/>
                  <a:pt x="116681" y="197638"/>
                </a:cubicBezTo>
                <a:cubicBezTo>
                  <a:pt x="124558" y="197638"/>
                  <a:pt x="130969" y="204048"/>
                  <a:pt x="130969" y="211925"/>
                </a:cubicBezTo>
                <a:close/>
                <a:moveTo>
                  <a:pt x="197644" y="164300"/>
                </a:moveTo>
                <a:cubicBezTo>
                  <a:pt x="197644" y="166929"/>
                  <a:pt x="195510" y="169063"/>
                  <a:pt x="192881" y="169063"/>
                </a:cubicBezTo>
                <a:lnTo>
                  <a:pt x="40481" y="169063"/>
                </a:lnTo>
                <a:cubicBezTo>
                  <a:pt x="37852" y="169063"/>
                  <a:pt x="35719" y="166929"/>
                  <a:pt x="35719" y="164300"/>
                </a:cubicBezTo>
                <a:lnTo>
                  <a:pt x="35719" y="126200"/>
                </a:lnTo>
                <a:cubicBezTo>
                  <a:pt x="35719" y="123571"/>
                  <a:pt x="37852" y="121438"/>
                  <a:pt x="40481" y="121438"/>
                </a:cubicBezTo>
                <a:lnTo>
                  <a:pt x="124225" y="121438"/>
                </a:lnTo>
                <a:lnTo>
                  <a:pt x="132359" y="129572"/>
                </a:lnTo>
                <a:cubicBezTo>
                  <a:pt x="133255" y="130458"/>
                  <a:pt x="134464" y="130963"/>
                  <a:pt x="135731" y="130963"/>
                </a:cubicBezTo>
                <a:lnTo>
                  <a:pt x="197644" y="130963"/>
                </a:lnTo>
                <a:lnTo>
                  <a:pt x="197644" y="164300"/>
                </a:lnTo>
                <a:close/>
                <a:moveTo>
                  <a:pt x="185318" y="121438"/>
                </a:moveTo>
                <a:lnTo>
                  <a:pt x="156743" y="92863"/>
                </a:lnTo>
                <a:lnTo>
                  <a:pt x="190910" y="92863"/>
                </a:lnTo>
                <a:lnTo>
                  <a:pt x="219485" y="121438"/>
                </a:lnTo>
                <a:lnTo>
                  <a:pt x="185318" y="121438"/>
                </a:lnTo>
                <a:close/>
                <a:moveTo>
                  <a:pt x="164306" y="159538"/>
                </a:moveTo>
                <a:cubicBezTo>
                  <a:pt x="166935" y="159538"/>
                  <a:pt x="169069" y="157404"/>
                  <a:pt x="169069" y="154775"/>
                </a:cubicBezTo>
                <a:lnTo>
                  <a:pt x="169069" y="145250"/>
                </a:lnTo>
                <a:cubicBezTo>
                  <a:pt x="169069" y="142621"/>
                  <a:pt x="166935" y="140488"/>
                  <a:pt x="164306" y="140488"/>
                </a:cubicBezTo>
                <a:cubicBezTo>
                  <a:pt x="161677" y="140488"/>
                  <a:pt x="159544" y="142621"/>
                  <a:pt x="159544" y="145250"/>
                </a:cubicBezTo>
                <a:lnTo>
                  <a:pt x="159544" y="154775"/>
                </a:lnTo>
                <a:cubicBezTo>
                  <a:pt x="159544" y="157404"/>
                  <a:pt x="161677" y="159538"/>
                  <a:pt x="164306" y="159538"/>
                </a:cubicBezTo>
                <a:close/>
                <a:moveTo>
                  <a:pt x="78581" y="130963"/>
                </a:moveTo>
                <a:lnTo>
                  <a:pt x="50006" y="130963"/>
                </a:lnTo>
                <a:cubicBezTo>
                  <a:pt x="47377" y="130963"/>
                  <a:pt x="45244" y="133096"/>
                  <a:pt x="45244" y="135725"/>
                </a:cubicBezTo>
                <a:lnTo>
                  <a:pt x="45244" y="154775"/>
                </a:lnTo>
                <a:cubicBezTo>
                  <a:pt x="45244" y="157404"/>
                  <a:pt x="47377" y="159538"/>
                  <a:pt x="50006" y="159538"/>
                </a:cubicBezTo>
                <a:lnTo>
                  <a:pt x="78581" y="159538"/>
                </a:lnTo>
                <a:cubicBezTo>
                  <a:pt x="81210" y="159538"/>
                  <a:pt x="83344" y="157404"/>
                  <a:pt x="83344" y="154775"/>
                </a:cubicBezTo>
                <a:lnTo>
                  <a:pt x="83344" y="135725"/>
                </a:lnTo>
                <a:cubicBezTo>
                  <a:pt x="83344" y="133096"/>
                  <a:pt x="81210" y="130963"/>
                  <a:pt x="78581" y="130963"/>
                </a:cubicBezTo>
                <a:close/>
                <a:moveTo>
                  <a:pt x="73819" y="150013"/>
                </a:moveTo>
                <a:lnTo>
                  <a:pt x="54769" y="150013"/>
                </a:lnTo>
                <a:lnTo>
                  <a:pt x="54769" y="140488"/>
                </a:lnTo>
                <a:lnTo>
                  <a:pt x="73819" y="140488"/>
                </a:lnTo>
                <a:lnTo>
                  <a:pt x="73819" y="150013"/>
                </a:lnTo>
                <a:close/>
                <a:moveTo>
                  <a:pt x="183356" y="159538"/>
                </a:moveTo>
                <a:cubicBezTo>
                  <a:pt x="185985" y="159538"/>
                  <a:pt x="188119" y="157404"/>
                  <a:pt x="188119" y="154775"/>
                </a:cubicBezTo>
                <a:lnTo>
                  <a:pt x="188119" y="145250"/>
                </a:lnTo>
                <a:cubicBezTo>
                  <a:pt x="188119" y="142621"/>
                  <a:pt x="185985" y="140488"/>
                  <a:pt x="183356" y="140488"/>
                </a:cubicBezTo>
                <a:cubicBezTo>
                  <a:pt x="180727" y="140488"/>
                  <a:pt x="178594" y="142621"/>
                  <a:pt x="178594" y="145250"/>
                </a:cubicBezTo>
                <a:lnTo>
                  <a:pt x="178594" y="154775"/>
                </a:lnTo>
                <a:cubicBezTo>
                  <a:pt x="178594" y="157404"/>
                  <a:pt x="180727" y="159538"/>
                  <a:pt x="183356" y="15953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4FA26184-4C9C-428A-AA7E-D0ECD5C721B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3423" r="13423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5192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3" y="128588"/>
            <a:ext cx="1273437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Hardware</a:t>
            </a:r>
          </a:p>
          <a:p>
            <a:r>
              <a:rPr lang="en-GB" dirty="0">
                <a:latin typeface="+mj-lt"/>
              </a:rPr>
              <a:t>Identify features of each based on functionality, weight, storage and cost.</a:t>
            </a:r>
            <a:endParaRPr lang="en-GB" sz="1600" dirty="0">
              <a:latin typeface="+mj-lt"/>
            </a:endParaRPr>
          </a:p>
        </p:txBody>
      </p:sp>
      <p:sp>
        <p:nvSpPr>
          <p:cNvPr id="9" name="Slide Number Placeholder 1">
            <a:extLst>
              <a:ext uri="{FF2B5EF4-FFF2-40B4-BE49-F238E27FC236}">
                <a16:creationId xmlns:a16="http://schemas.microsoft.com/office/drawing/2014/main" id="{DB93D879-5187-4FB1-9252-A89736885BD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594400" y="6825587"/>
            <a:ext cx="597600" cy="14400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fld id="{058DB212-BFA2-403F-85EF-DFD3FF6D973A}" type="slidenum">
              <a:rPr lang="en-US" noProof="0" smtClean="0"/>
              <a:pPr/>
              <a:t>10</a:t>
            </a:fld>
            <a:endParaRPr lang="en-US" noProof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8BE47F1-D8FC-4007-B2B1-69C5A57619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0978542"/>
              </p:ext>
            </p:extLst>
          </p:nvPr>
        </p:nvGraphicFramePr>
        <p:xfrm>
          <a:off x="157163" y="867252"/>
          <a:ext cx="11625106" cy="5943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12553">
                  <a:extLst>
                    <a:ext uri="{9D8B030D-6E8A-4147-A177-3AD203B41FA5}">
                      <a16:colId xmlns:a16="http://schemas.microsoft.com/office/drawing/2014/main" val="968419988"/>
                    </a:ext>
                  </a:extLst>
                </a:gridCol>
                <a:gridCol w="5812553">
                  <a:extLst>
                    <a:ext uri="{9D8B030D-6E8A-4147-A177-3AD203B41FA5}">
                      <a16:colId xmlns:a16="http://schemas.microsoft.com/office/drawing/2014/main" val="2264295658"/>
                    </a:ext>
                  </a:extLst>
                </a:gridCol>
              </a:tblGrid>
              <a:tr h="2698161">
                <a:tc>
                  <a:txBody>
                    <a:bodyPr/>
                    <a:lstStyle/>
                    <a:p>
                      <a:r>
                        <a:rPr lang="en-GB" u="sng" dirty="0">
                          <a:latin typeface="+mj-lt"/>
                        </a:rPr>
                        <a:t>Desktop PC</a:t>
                      </a:r>
                    </a:p>
                    <a:p>
                      <a:endParaRPr lang="en-GB" dirty="0">
                        <a:latin typeface="+mj-lt"/>
                      </a:endParaRPr>
                    </a:p>
                    <a:p>
                      <a:endParaRPr lang="en-GB" dirty="0">
                        <a:latin typeface="+mj-lt"/>
                      </a:endParaRPr>
                    </a:p>
                    <a:p>
                      <a:r>
                        <a:rPr lang="en-GB" dirty="0">
                          <a:latin typeface="+mj-lt"/>
                        </a:rPr>
                        <a:t>Will have hard disk drives and optical drives.</a:t>
                      </a:r>
                    </a:p>
                    <a:p>
                      <a:r>
                        <a:rPr lang="en-GB" dirty="0">
                          <a:latin typeface="+mj-lt"/>
                        </a:rPr>
                        <a:t>Powerful processors.</a:t>
                      </a:r>
                    </a:p>
                    <a:p>
                      <a:r>
                        <a:rPr lang="en-GB" dirty="0">
                          <a:latin typeface="+mj-lt"/>
                        </a:rPr>
                        <a:t>Good connectivity (Wired connection most common with desktops)</a:t>
                      </a:r>
                    </a:p>
                    <a:p>
                      <a:r>
                        <a:rPr lang="en-GB" dirty="0">
                          <a:latin typeface="+mj-lt"/>
                        </a:rPr>
                        <a:t>Easy to upgrade and enhance by adding extra functions.</a:t>
                      </a:r>
                    </a:p>
                    <a:p>
                      <a:r>
                        <a:rPr lang="en-GB" dirty="0">
                          <a:latin typeface="+mj-lt"/>
                        </a:rPr>
                        <a:t>Not portable, it’s not easy to move around and therefore could suit organisations with an office-based environment.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u="sng" dirty="0">
                          <a:latin typeface="+mj-lt"/>
                        </a:rPr>
                        <a:t>Laptop</a:t>
                      </a:r>
                    </a:p>
                    <a:p>
                      <a:endParaRPr lang="en-GB" dirty="0">
                        <a:latin typeface="+mj-lt"/>
                      </a:endParaRPr>
                    </a:p>
                    <a:p>
                      <a:r>
                        <a:rPr lang="en-GB" dirty="0">
                          <a:latin typeface="+mj-lt"/>
                        </a:rPr>
                        <a:t>Battery powered or can use an electricity supply.</a:t>
                      </a:r>
                    </a:p>
                    <a:p>
                      <a:r>
                        <a:rPr lang="en-GB" dirty="0">
                          <a:latin typeface="+mj-lt"/>
                        </a:rPr>
                        <a:t>Monitor, pointing device and webcam built in.</a:t>
                      </a:r>
                    </a:p>
                    <a:p>
                      <a:r>
                        <a:rPr lang="en-GB" dirty="0">
                          <a:latin typeface="+mj-lt"/>
                        </a:rPr>
                        <a:t>Might include additional storage slots (e.g. SD card slots)</a:t>
                      </a:r>
                    </a:p>
                    <a:p>
                      <a:r>
                        <a:rPr lang="en-GB" dirty="0">
                          <a:latin typeface="+mj-lt"/>
                        </a:rPr>
                        <a:t>Bluetooth and Wi-Fi built in aswell as being able to connected via ethernet cable.</a:t>
                      </a:r>
                    </a:p>
                    <a:p>
                      <a:r>
                        <a:rPr lang="en-GB" dirty="0">
                          <a:latin typeface="+mj-lt"/>
                        </a:rPr>
                        <a:t>Less easy to dismantle and upgrade.</a:t>
                      </a:r>
                    </a:p>
                    <a:p>
                      <a:endParaRPr lang="en-GB" dirty="0">
                        <a:latin typeface="+mj-lt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9787744"/>
                  </a:ext>
                </a:extLst>
              </a:tr>
              <a:tr h="2698161">
                <a:tc>
                  <a:txBody>
                    <a:bodyPr/>
                    <a:lstStyle/>
                    <a:p>
                      <a:r>
                        <a:rPr lang="en-GB" u="sng" dirty="0">
                          <a:latin typeface="+mj-lt"/>
                        </a:rPr>
                        <a:t>Netbook</a:t>
                      </a:r>
                    </a:p>
                    <a:p>
                      <a:endParaRPr lang="en-GB" u="none" dirty="0">
                        <a:latin typeface="+mj-lt"/>
                      </a:endParaRPr>
                    </a:p>
                    <a:p>
                      <a:r>
                        <a:rPr lang="en-GB" u="none" dirty="0">
                          <a:latin typeface="+mj-lt"/>
                        </a:rPr>
                        <a:t>Very strong and robust.</a:t>
                      </a:r>
                    </a:p>
                    <a:p>
                      <a:r>
                        <a:rPr lang="en-GB" u="none" dirty="0">
                          <a:latin typeface="+mj-lt"/>
                        </a:rPr>
                        <a:t>More compact than laptop computers.</a:t>
                      </a:r>
                    </a:p>
                    <a:p>
                      <a:r>
                        <a:rPr lang="en-GB" u="none" dirty="0">
                          <a:latin typeface="+mj-lt"/>
                        </a:rPr>
                        <a:t>Built-in monitor and keyboard.</a:t>
                      </a:r>
                    </a:p>
                    <a:p>
                      <a:r>
                        <a:rPr lang="en-GB" u="none" dirty="0">
                          <a:latin typeface="+mj-lt"/>
                        </a:rPr>
                        <a:t>Boot up very quickly and can be used immediately. </a:t>
                      </a:r>
                    </a:p>
                    <a:p>
                      <a:r>
                        <a:rPr lang="en-GB" u="none" dirty="0">
                          <a:latin typeface="+mj-lt"/>
                        </a:rPr>
                        <a:t>Wi-Fi built in for internet connection.</a:t>
                      </a:r>
                    </a:p>
                    <a:p>
                      <a:r>
                        <a:rPr lang="en-GB" u="none" dirty="0">
                          <a:latin typeface="+mj-lt"/>
                        </a:rPr>
                        <a:t>No hard disk or optical drives, likely to use SSD.</a:t>
                      </a:r>
                    </a:p>
                    <a:p>
                      <a:r>
                        <a:rPr lang="en-GB" u="none" dirty="0">
                          <a:latin typeface="+mj-lt"/>
                        </a:rPr>
                        <a:t>Use of SSD means less likely to be damaged if dropped.</a:t>
                      </a:r>
                    </a:p>
                    <a:p>
                      <a:endParaRPr lang="en-GB" u="sng" dirty="0">
                        <a:latin typeface="+mj-lt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u="sng" dirty="0">
                          <a:latin typeface="+mj-lt"/>
                        </a:rPr>
                        <a:t>Tablet</a:t>
                      </a:r>
                    </a:p>
                    <a:p>
                      <a:endParaRPr lang="en-GB" u="sng" dirty="0">
                        <a:latin typeface="+mj-lt"/>
                      </a:endParaRPr>
                    </a:p>
                    <a:p>
                      <a:r>
                        <a:rPr lang="en-GB" u="none" dirty="0">
                          <a:latin typeface="+mj-lt"/>
                        </a:rPr>
                        <a:t>Very light and portable.</a:t>
                      </a:r>
                    </a:p>
                    <a:p>
                      <a:r>
                        <a:rPr lang="en-GB" u="none" dirty="0">
                          <a:latin typeface="+mj-lt"/>
                        </a:rPr>
                        <a:t>Battery powered.</a:t>
                      </a:r>
                    </a:p>
                    <a:p>
                      <a:r>
                        <a:rPr lang="en-GB" u="none" dirty="0">
                          <a:latin typeface="+mj-lt"/>
                        </a:rPr>
                        <a:t>Touch screen/Voice/Biometric interface.</a:t>
                      </a:r>
                    </a:p>
                    <a:p>
                      <a:r>
                        <a:rPr lang="en-GB" u="none" dirty="0">
                          <a:latin typeface="+mj-lt"/>
                        </a:rPr>
                        <a:t>Virtual, on screen keyboard.</a:t>
                      </a:r>
                    </a:p>
                    <a:p>
                      <a:r>
                        <a:rPr lang="en-GB" u="none" dirty="0">
                          <a:latin typeface="+mj-lt"/>
                        </a:rPr>
                        <a:t>Bluetooth and Wi-Fi for wireless communication.</a:t>
                      </a:r>
                    </a:p>
                    <a:p>
                      <a:r>
                        <a:rPr lang="en-GB" u="none" dirty="0">
                          <a:latin typeface="+mj-lt"/>
                        </a:rPr>
                        <a:t>Cameras for still and moving images.</a:t>
                      </a:r>
                    </a:p>
                    <a:p>
                      <a:r>
                        <a:rPr lang="en-GB" u="none" dirty="0">
                          <a:latin typeface="+mj-lt"/>
                        </a:rPr>
                        <a:t>Deigning for playing media, internet use and reading eBooks, </a:t>
                      </a:r>
                    </a:p>
                    <a:p>
                      <a:r>
                        <a:rPr lang="en-GB" u="none" dirty="0">
                          <a:latin typeface="+mj-lt"/>
                        </a:rPr>
                        <a:t>Can download and run apps as on mobile phone. </a:t>
                      </a:r>
                    </a:p>
                    <a:p>
                      <a:endParaRPr lang="en-GB" u="sng" dirty="0">
                        <a:latin typeface="+mj-lt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9222239"/>
                  </a:ext>
                </a:extLst>
              </a:tr>
            </a:tbl>
          </a:graphicData>
        </a:graphic>
      </p:graphicFrame>
      <p:pic>
        <p:nvPicPr>
          <p:cNvPr id="1026" name="Picture 2" descr="Free Pictures Computer, Download Free Pictures Computer png images, Free  ClipArts on Clipart Library">
            <a:extLst>
              <a:ext uri="{FF2B5EF4-FFF2-40B4-BE49-F238E27FC236}">
                <a16:creationId xmlns:a16="http://schemas.microsoft.com/office/drawing/2014/main" id="{005522F8-6140-4F60-ADD8-1FF1856DCE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5788" y="867252"/>
            <a:ext cx="1633928" cy="1225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ree Laptop Computer Clipart, Download Free Laptop Computer Clipart png  images, Free ClipArts on Clipart Library">
            <a:extLst>
              <a:ext uri="{FF2B5EF4-FFF2-40B4-BE49-F238E27FC236}">
                <a16:creationId xmlns:a16="http://schemas.microsoft.com/office/drawing/2014/main" id="{221B08F6-F075-4E8C-8C55-DF1FA69A06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9144" y="832040"/>
            <a:ext cx="1263125" cy="1260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ree Laptop Cliparts, Download Free Laptop Cliparts png images, Free  ClipArts on Clipart Library">
            <a:extLst>
              <a:ext uri="{FF2B5EF4-FFF2-40B4-BE49-F238E27FC236}">
                <a16:creationId xmlns:a16="http://schemas.microsoft.com/office/drawing/2014/main" id="{357E0B71-E1ED-4DC6-BFAB-6A5A35DA2A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850450" y="4000240"/>
            <a:ext cx="1119266" cy="884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Download Ipad Tablet Clipart HQ PNG Image | FreePNGImg">
            <a:extLst>
              <a:ext uri="{FF2B5EF4-FFF2-40B4-BE49-F238E27FC236}">
                <a16:creationId xmlns:a16="http://schemas.microsoft.com/office/drawing/2014/main" id="{4AB0B9BE-63EA-40BE-9C8A-85A42093DE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5344" y="4020680"/>
            <a:ext cx="876925" cy="87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87069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9991" y="146385"/>
            <a:ext cx="6515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Smart devices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01114E1-1D8A-49AB-8290-4029B13332C5}"/>
              </a:ext>
            </a:extLst>
          </p:cNvPr>
          <p:cNvSpPr/>
          <p:nvPr/>
        </p:nvSpPr>
        <p:spPr>
          <a:xfrm>
            <a:off x="6096000" y="730063"/>
            <a:ext cx="5896133" cy="37454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+mj-lt"/>
              </a:rPr>
              <a:t>Key Questions: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53530A8-522A-4ADC-888C-DF70C0CBDEF8}"/>
              </a:ext>
            </a:extLst>
          </p:cNvPr>
          <p:cNvSpPr/>
          <p:nvPr/>
        </p:nvSpPr>
        <p:spPr>
          <a:xfrm>
            <a:off x="6095999" y="2608289"/>
            <a:ext cx="5896133" cy="399034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Describe three functions that could be performed by a smart device.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52543BC-1571-403F-BC37-9079A6590E80}"/>
              </a:ext>
            </a:extLst>
          </p:cNvPr>
          <p:cNvSpPr/>
          <p:nvPr/>
        </p:nvSpPr>
        <p:spPr>
          <a:xfrm>
            <a:off x="6095998" y="1226617"/>
            <a:ext cx="5896133" cy="123177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List some devices that have built-in smart technology.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2F842BF-4954-4641-B68A-AE90AACD13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8341239"/>
              </p:ext>
            </p:extLst>
          </p:nvPr>
        </p:nvGraphicFramePr>
        <p:xfrm>
          <a:off x="199866" y="1707383"/>
          <a:ext cx="5676278" cy="48912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38139">
                  <a:extLst>
                    <a:ext uri="{9D8B030D-6E8A-4147-A177-3AD203B41FA5}">
                      <a16:colId xmlns:a16="http://schemas.microsoft.com/office/drawing/2014/main" val="2177186344"/>
                    </a:ext>
                  </a:extLst>
                </a:gridCol>
                <a:gridCol w="2838139">
                  <a:extLst>
                    <a:ext uri="{9D8B030D-6E8A-4147-A177-3AD203B41FA5}">
                      <a16:colId xmlns:a16="http://schemas.microsoft.com/office/drawing/2014/main" val="3296680147"/>
                    </a:ext>
                  </a:extLst>
                </a:gridCol>
              </a:tblGrid>
              <a:tr h="244562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4686177"/>
                  </a:ext>
                </a:extLst>
              </a:tr>
              <a:tr h="2445624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4006915"/>
                  </a:ext>
                </a:extLst>
              </a:tr>
            </a:tbl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27F37E0E-B942-49FC-8BF6-F55E73BF310F}"/>
              </a:ext>
            </a:extLst>
          </p:cNvPr>
          <p:cNvSpPr/>
          <p:nvPr/>
        </p:nvSpPr>
        <p:spPr>
          <a:xfrm>
            <a:off x="199866" y="733022"/>
            <a:ext cx="5676278" cy="8124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In the table below, identify the core function of each smart device.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23EF020-8C89-4A06-9743-A3C3EDA5BE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587" y="1782542"/>
            <a:ext cx="1881811" cy="14148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4302A79-F25D-42AB-8FE5-634D2F926B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7541" y="1782542"/>
            <a:ext cx="2122220" cy="141481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4428769-989D-47DB-94A5-B3A99A4839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9587" y="4220775"/>
            <a:ext cx="1868945" cy="122065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516450B-4754-4E49-92C6-E6664F1468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57541" y="4220775"/>
            <a:ext cx="2170052" cy="1220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0745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9991" y="101414"/>
            <a:ext cx="6515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Smart devices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01114E1-1D8A-49AB-8290-4029B13332C5}"/>
              </a:ext>
            </a:extLst>
          </p:cNvPr>
          <p:cNvSpPr/>
          <p:nvPr/>
        </p:nvSpPr>
        <p:spPr>
          <a:xfrm>
            <a:off x="6096000" y="730063"/>
            <a:ext cx="5896133" cy="37454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+mj-lt"/>
              </a:rPr>
              <a:t>Key Questions: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53530A8-522A-4ADC-888C-DF70C0CBDEF8}"/>
              </a:ext>
            </a:extLst>
          </p:cNvPr>
          <p:cNvSpPr/>
          <p:nvPr/>
        </p:nvSpPr>
        <p:spPr>
          <a:xfrm>
            <a:off x="6095999" y="2608289"/>
            <a:ext cx="5896133" cy="399034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Describe three functions that could be performed by a smart device.</a:t>
            </a:r>
          </a:p>
          <a:p>
            <a:pPr algn="ctr" fontAlgn="t"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solidFill>
                  <a:schemeClr val="tx1"/>
                </a:solidFill>
                <a:latin typeface="+mj-lt"/>
              </a:rPr>
              <a:t>Taking still images, capture video and make video calls.</a:t>
            </a:r>
          </a:p>
          <a:p>
            <a:pPr algn="ctr" fontAlgn="t"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solidFill>
                  <a:schemeClr val="tx1"/>
                </a:solidFill>
                <a:latin typeface="+mj-lt"/>
              </a:rPr>
              <a:t>Stream music and video, access websites.</a:t>
            </a:r>
          </a:p>
          <a:p>
            <a:pPr algn="ctr" fontAlgn="t"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solidFill>
                  <a:schemeClr val="tx1"/>
                </a:solidFill>
                <a:latin typeface="+mj-lt"/>
              </a:rPr>
              <a:t>Pinpoint position on a map, get local information such as the weather and use it as a navigational device. </a:t>
            </a:r>
          </a:p>
          <a:p>
            <a:pPr algn="ctr" fontAlgn="t"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solidFill>
                  <a:schemeClr val="tx1"/>
                </a:solidFill>
                <a:latin typeface="+mj-lt"/>
              </a:rPr>
              <a:t>Store photos, music, videos, apps and games. Use of removable storage such as USB flash drives and SD cards.</a:t>
            </a:r>
          </a:p>
          <a:p>
            <a:pPr algn="ctr" fontAlgn="t"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solidFill>
                  <a:schemeClr val="tx1"/>
                </a:solidFill>
                <a:latin typeface="+mj-lt"/>
              </a:rPr>
              <a:t>Downloading apps for learning, financial management, entertainment and travel apps boost productivity and save time.</a:t>
            </a:r>
          </a:p>
          <a:p>
            <a:pPr algn="ctr" fontAlgn="t"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solidFill>
                  <a:schemeClr val="tx1"/>
                </a:solidFill>
                <a:latin typeface="+mj-lt"/>
              </a:rPr>
              <a:t>Play music, video and games.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52543BC-1571-403F-BC37-9079A6590E80}"/>
              </a:ext>
            </a:extLst>
          </p:cNvPr>
          <p:cNvSpPr/>
          <p:nvPr/>
        </p:nvSpPr>
        <p:spPr>
          <a:xfrm>
            <a:off x="6095998" y="1226617"/>
            <a:ext cx="5896133" cy="123177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List some devices that have built-in smart technology.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Mobile phone, Games console, Smart TV, Tablet device, Other examples accepted.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2F842BF-4954-4641-B68A-AE90AACD13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85615"/>
              </p:ext>
            </p:extLst>
          </p:nvPr>
        </p:nvGraphicFramePr>
        <p:xfrm>
          <a:off x="199866" y="1707383"/>
          <a:ext cx="5676278" cy="4998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38139">
                  <a:extLst>
                    <a:ext uri="{9D8B030D-6E8A-4147-A177-3AD203B41FA5}">
                      <a16:colId xmlns:a16="http://schemas.microsoft.com/office/drawing/2014/main" val="2177186344"/>
                    </a:ext>
                  </a:extLst>
                </a:gridCol>
                <a:gridCol w="2838139">
                  <a:extLst>
                    <a:ext uri="{9D8B030D-6E8A-4147-A177-3AD203B41FA5}">
                      <a16:colId xmlns:a16="http://schemas.microsoft.com/office/drawing/2014/main" val="3296680147"/>
                    </a:ext>
                  </a:extLst>
                </a:gridCol>
              </a:tblGrid>
              <a:tr h="2445624"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  <a:p>
                      <a:endParaRPr lang="en-GB" dirty="0"/>
                    </a:p>
                    <a:p>
                      <a:endParaRPr lang="en-GB" dirty="0"/>
                    </a:p>
                    <a:p>
                      <a:endParaRPr lang="en-GB" dirty="0"/>
                    </a:p>
                    <a:p>
                      <a:endParaRPr lang="en-GB" dirty="0"/>
                    </a:p>
                    <a:p>
                      <a:r>
                        <a:rPr lang="en-GB" sz="1600" dirty="0">
                          <a:latin typeface="+mj-lt"/>
                        </a:rPr>
                        <a:t>To allow people to make voice calls and send short text messages using SMS.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+mj-lt"/>
                      </a:endParaRPr>
                    </a:p>
                    <a:p>
                      <a:endParaRPr lang="en-GB" sz="1600" dirty="0">
                        <a:latin typeface="+mj-lt"/>
                      </a:endParaRPr>
                    </a:p>
                    <a:p>
                      <a:endParaRPr lang="en-GB" sz="1600" dirty="0">
                        <a:latin typeface="+mj-lt"/>
                      </a:endParaRPr>
                    </a:p>
                    <a:p>
                      <a:endParaRPr lang="en-GB" sz="1600" dirty="0">
                        <a:latin typeface="+mj-lt"/>
                      </a:endParaRPr>
                    </a:p>
                    <a:p>
                      <a:endParaRPr lang="en-GB" sz="1600" dirty="0">
                        <a:latin typeface="+mj-lt"/>
                      </a:endParaRPr>
                    </a:p>
                    <a:p>
                      <a:endParaRPr lang="en-GB" sz="1600" dirty="0">
                        <a:latin typeface="+mj-lt"/>
                      </a:endParaRPr>
                    </a:p>
                    <a:p>
                      <a:endParaRPr lang="en-GB" sz="1600" dirty="0">
                        <a:latin typeface="+mj-lt"/>
                      </a:endParaRPr>
                    </a:p>
                    <a:p>
                      <a:r>
                        <a:rPr lang="en-GB" sz="1600" dirty="0">
                          <a:latin typeface="+mj-lt"/>
                        </a:rPr>
                        <a:t>To play video games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4686177"/>
                  </a:ext>
                </a:extLst>
              </a:tr>
              <a:tr h="2445624">
                <a:tc>
                  <a:txBody>
                    <a:bodyPr/>
                    <a:lstStyle/>
                    <a:p>
                      <a:endParaRPr lang="en-GB" sz="1600" dirty="0">
                        <a:latin typeface="+mj-lt"/>
                      </a:endParaRPr>
                    </a:p>
                    <a:p>
                      <a:endParaRPr lang="en-GB" sz="1600" dirty="0">
                        <a:latin typeface="+mj-lt"/>
                      </a:endParaRPr>
                    </a:p>
                    <a:p>
                      <a:endParaRPr lang="en-GB" sz="1600" dirty="0">
                        <a:latin typeface="+mj-lt"/>
                      </a:endParaRPr>
                    </a:p>
                    <a:p>
                      <a:endParaRPr lang="en-GB" sz="1600" dirty="0">
                        <a:latin typeface="+mj-lt"/>
                      </a:endParaRPr>
                    </a:p>
                    <a:p>
                      <a:endParaRPr lang="en-GB" sz="1600" dirty="0">
                        <a:latin typeface="+mj-lt"/>
                      </a:endParaRPr>
                    </a:p>
                    <a:p>
                      <a:r>
                        <a:rPr lang="en-GB" sz="1600" dirty="0">
                          <a:latin typeface="+mj-lt"/>
                        </a:rPr>
                        <a:t>To allow people to access functions they normally would on a desktop PC or laptop but have the ability to use it on the go.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+mj-lt"/>
                      </a:endParaRPr>
                    </a:p>
                    <a:p>
                      <a:endParaRPr lang="en-GB" sz="1600" dirty="0">
                        <a:latin typeface="+mj-lt"/>
                      </a:endParaRPr>
                    </a:p>
                    <a:p>
                      <a:endParaRPr lang="en-GB" sz="1600" dirty="0">
                        <a:latin typeface="+mj-lt"/>
                      </a:endParaRPr>
                    </a:p>
                    <a:p>
                      <a:endParaRPr lang="en-GB" sz="1600" dirty="0">
                        <a:latin typeface="+mj-lt"/>
                      </a:endParaRPr>
                    </a:p>
                    <a:p>
                      <a:endParaRPr lang="en-GB" sz="1600" dirty="0">
                        <a:latin typeface="+mj-lt"/>
                      </a:endParaRPr>
                    </a:p>
                    <a:p>
                      <a:endParaRPr lang="en-GB" sz="1600" dirty="0">
                        <a:latin typeface="+mj-lt"/>
                      </a:endParaRPr>
                    </a:p>
                    <a:p>
                      <a:r>
                        <a:rPr lang="en-GB" sz="1600" dirty="0">
                          <a:latin typeface="+mj-lt"/>
                        </a:rPr>
                        <a:t>To access audio-visual products such as TV shows, films and radio.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4006915"/>
                  </a:ext>
                </a:extLst>
              </a:tr>
            </a:tbl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27F37E0E-B942-49FC-8BF6-F55E73BF310F}"/>
              </a:ext>
            </a:extLst>
          </p:cNvPr>
          <p:cNvSpPr/>
          <p:nvPr/>
        </p:nvSpPr>
        <p:spPr>
          <a:xfrm>
            <a:off x="199866" y="733022"/>
            <a:ext cx="5676278" cy="8124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In the table below, identify the core function of each smart device.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23EF020-8C89-4A06-9743-A3C3EDA5BE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587" y="1782542"/>
            <a:ext cx="1881811" cy="141481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4302A79-F25D-42AB-8FE5-634D2F926B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7541" y="1782542"/>
            <a:ext cx="2122220" cy="141481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4428769-989D-47DB-94A5-B3A99A4839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9587" y="4220775"/>
            <a:ext cx="1868945" cy="12206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516450B-4754-4E49-92C6-E6664F1468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57541" y="4220775"/>
            <a:ext cx="2170052" cy="122065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8821056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5BD00C4-72DD-4611-8BF1-9A5630AA747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13</a:t>
            </a:fld>
            <a:endParaRPr lang="en-US" noProof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BDC9103-683D-4C8A-A4D9-9AD016E9D8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6889805"/>
              </p:ext>
            </p:extLst>
          </p:nvPr>
        </p:nvGraphicFramePr>
        <p:xfrm>
          <a:off x="199866" y="899409"/>
          <a:ext cx="11394534" cy="56992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97267">
                  <a:extLst>
                    <a:ext uri="{9D8B030D-6E8A-4147-A177-3AD203B41FA5}">
                      <a16:colId xmlns:a16="http://schemas.microsoft.com/office/drawing/2014/main" val="2177186344"/>
                    </a:ext>
                  </a:extLst>
                </a:gridCol>
                <a:gridCol w="5697267">
                  <a:extLst>
                    <a:ext uri="{9D8B030D-6E8A-4147-A177-3AD203B41FA5}">
                      <a16:colId xmlns:a16="http://schemas.microsoft.com/office/drawing/2014/main" val="3296680147"/>
                    </a:ext>
                  </a:extLst>
                </a:gridCol>
              </a:tblGrid>
              <a:tr h="2849611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+mj-lt"/>
                        </a:rPr>
                        <a:t>Mobile phone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+mj-lt"/>
                        </a:rPr>
                        <a:t>Smart TV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4686177"/>
                  </a:ext>
                </a:extLst>
              </a:tr>
              <a:tr h="2849611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+mj-lt"/>
                        </a:rPr>
                        <a:t>Games consoles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+mj-lt"/>
                        </a:rPr>
                        <a:t>Tablet device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4006915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96C039B5-05F7-4548-8D8F-C6EF9CD8109C}"/>
              </a:ext>
            </a:extLst>
          </p:cNvPr>
          <p:cNvSpPr txBox="1"/>
          <p:nvPr/>
        </p:nvSpPr>
        <p:spPr>
          <a:xfrm>
            <a:off x="99991" y="101414"/>
            <a:ext cx="65151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Smart devices</a:t>
            </a:r>
          </a:p>
          <a:p>
            <a:r>
              <a:rPr lang="en-GB" dirty="0">
                <a:latin typeface="+mj-lt"/>
              </a:rPr>
              <a:t>Identify some advantages and disadvantages to using each.</a:t>
            </a:r>
          </a:p>
        </p:txBody>
      </p:sp>
    </p:spTree>
    <p:extLst>
      <p:ext uri="{BB962C8B-B14F-4D97-AF65-F5344CB8AC3E}">
        <p14:creationId xmlns:p14="http://schemas.microsoft.com/office/powerpoint/2010/main" val="33957273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5BD00C4-72DD-4611-8BF1-9A5630AA747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14</a:t>
            </a:fld>
            <a:endParaRPr lang="en-US" noProof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BDC9103-683D-4C8A-A4D9-9AD016E9D8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5033800"/>
              </p:ext>
            </p:extLst>
          </p:nvPr>
        </p:nvGraphicFramePr>
        <p:xfrm>
          <a:off x="199866" y="899409"/>
          <a:ext cx="11394534" cy="56992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97267">
                  <a:extLst>
                    <a:ext uri="{9D8B030D-6E8A-4147-A177-3AD203B41FA5}">
                      <a16:colId xmlns:a16="http://schemas.microsoft.com/office/drawing/2014/main" val="2177186344"/>
                    </a:ext>
                  </a:extLst>
                </a:gridCol>
                <a:gridCol w="5697267">
                  <a:extLst>
                    <a:ext uri="{9D8B030D-6E8A-4147-A177-3AD203B41FA5}">
                      <a16:colId xmlns:a16="http://schemas.microsoft.com/office/drawing/2014/main" val="3296680147"/>
                    </a:ext>
                  </a:extLst>
                </a:gridCol>
              </a:tblGrid>
              <a:tr h="2849611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+mj-lt"/>
                        </a:rPr>
                        <a:t>Mobile phone</a:t>
                      </a:r>
                    </a:p>
                    <a:p>
                      <a:endParaRPr lang="en-GB" sz="1600" dirty="0">
                        <a:latin typeface="+mj-lt"/>
                      </a:endParaRPr>
                    </a:p>
                    <a:p>
                      <a:r>
                        <a:rPr lang="en-GB" sz="1600" dirty="0">
                          <a:latin typeface="+mj-lt"/>
                        </a:rPr>
                        <a:t>Pros</a:t>
                      </a:r>
                    </a:p>
                    <a:p>
                      <a:r>
                        <a:rPr lang="en-GB" sz="1600" dirty="0">
                          <a:latin typeface="+mj-lt"/>
                        </a:rPr>
                        <a:t>Convenience – access content on the go.</a:t>
                      </a:r>
                    </a:p>
                    <a:p>
                      <a:r>
                        <a:rPr lang="en-GB" sz="1600" dirty="0">
                          <a:latin typeface="+mj-lt"/>
                        </a:rPr>
                        <a:t>Connection – access to the internet is possible through Wi-Fi, Bluetooth and Mobile communications such as 3G/4G/5G</a:t>
                      </a:r>
                    </a:p>
                    <a:p>
                      <a:endParaRPr lang="en-GB" sz="1600" dirty="0">
                        <a:latin typeface="+mj-lt"/>
                      </a:endParaRPr>
                    </a:p>
                    <a:p>
                      <a:r>
                        <a:rPr lang="en-GB" sz="1600" dirty="0">
                          <a:latin typeface="+mj-lt"/>
                        </a:rPr>
                        <a:t>Cons</a:t>
                      </a:r>
                    </a:p>
                    <a:p>
                      <a:r>
                        <a:rPr lang="en-GB" sz="1600" dirty="0">
                          <a:latin typeface="+mj-lt"/>
                        </a:rPr>
                        <a:t>As time goes on, battery life diminishes. </a:t>
                      </a:r>
                    </a:p>
                    <a:p>
                      <a:r>
                        <a:rPr lang="en-GB" sz="1600" dirty="0">
                          <a:latin typeface="+mj-lt"/>
                        </a:rPr>
                        <a:t>Can be distraction – people also tempted to use it while driving. </a:t>
                      </a:r>
                    </a:p>
                    <a:p>
                      <a:endParaRPr lang="en-GB" sz="1600" dirty="0">
                        <a:latin typeface="+mj-lt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+mj-lt"/>
                        </a:rPr>
                        <a:t>Smart TV</a:t>
                      </a:r>
                    </a:p>
                    <a:p>
                      <a:endParaRPr lang="en-GB" sz="1600" dirty="0">
                        <a:latin typeface="+mj-lt"/>
                      </a:endParaRPr>
                    </a:p>
                    <a:p>
                      <a:r>
                        <a:rPr lang="en-GB" sz="1600" dirty="0">
                          <a:latin typeface="+mj-lt"/>
                        </a:rPr>
                        <a:t>Pros</a:t>
                      </a:r>
                    </a:p>
                    <a:p>
                      <a:r>
                        <a:rPr lang="en-GB" sz="1600" dirty="0">
                          <a:latin typeface="+mj-lt"/>
                        </a:rPr>
                        <a:t>Stream-on-demand and live TV through apps</a:t>
                      </a:r>
                    </a:p>
                    <a:p>
                      <a:r>
                        <a:rPr lang="en-GB" sz="1600" dirty="0">
                          <a:latin typeface="+mj-lt"/>
                        </a:rPr>
                        <a:t>Put your TV anywhere in your house</a:t>
                      </a:r>
                    </a:p>
                    <a:p>
                      <a:r>
                        <a:rPr lang="en-GB" sz="1600" dirty="0">
                          <a:latin typeface="+mj-lt"/>
                        </a:rPr>
                        <a:t>Transfer across multiple devices.</a:t>
                      </a:r>
                    </a:p>
                    <a:p>
                      <a:endParaRPr lang="en-GB" sz="1600" dirty="0">
                        <a:latin typeface="+mj-lt"/>
                      </a:endParaRPr>
                    </a:p>
                    <a:p>
                      <a:r>
                        <a:rPr lang="en-GB" sz="1600" dirty="0">
                          <a:latin typeface="+mj-lt"/>
                        </a:rPr>
                        <a:t>Cons</a:t>
                      </a:r>
                    </a:p>
                    <a:p>
                      <a:r>
                        <a:rPr lang="en-GB" sz="1600" dirty="0">
                          <a:latin typeface="+mj-lt"/>
                        </a:rPr>
                        <a:t>Quality of streaming depends on Wi-Fi connection</a:t>
                      </a:r>
                    </a:p>
                    <a:p>
                      <a:r>
                        <a:rPr lang="en-GB" sz="1600" dirty="0">
                          <a:latin typeface="+mj-lt"/>
                        </a:rPr>
                        <a:t>Security and Privacy Issues.</a:t>
                      </a:r>
                    </a:p>
                    <a:p>
                      <a:r>
                        <a:rPr lang="en-GB" sz="1600" dirty="0">
                          <a:latin typeface="+mj-lt"/>
                        </a:rPr>
                        <a:t>Smart TVs can crash just like a computer.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4686177"/>
                  </a:ext>
                </a:extLst>
              </a:tr>
              <a:tr h="2849611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+mj-lt"/>
                        </a:rPr>
                        <a:t>Games consoles</a:t>
                      </a:r>
                    </a:p>
                    <a:p>
                      <a:endParaRPr lang="en-GB" sz="1600" dirty="0">
                        <a:latin typeface="+mj-lt"/>
                      </a:endParaRPr>
                    </a:p>
                    <a:p>
                      <a:r>
                        <a:rPr lang="en-GB" sz="1600" dirty="0">
                          <a:latin typeface="+mj-lt"/>
                        </a:rPr>
                        <a:t>Pros</a:t>
                      </a:r>
                    </a:p>
                    <a:p>
                      <a:r>
                        <a:rPr lang="en-GB" sz="1600" dirty="0">
                          <a:latin typeface="+mj-lt"/>
                        </a:rPr>
                        <a:t>Some games can be educational.</a:t>
                      </a:r>
                    </a:p>
                    <a:p>
                      <a:r>
                        <a:rPr lang="en-GB" sz="1600" dirty="0">
                          <a:latin typeface="+mj-lt"/>
                        </a:rPr>
                        <a:t>Improves hand-eye co-ordination.</a:t>
                      </a:r>
                    </a:p>
                    <a:p>
                      <a:r>
                        <a:rPr lang="en-GB" sz="1600" dirty="0">
                          <a:latin typeface="+mj-lt"/>
                        </a:rPr>
                        <a:t>Can increase social interaction/collaboration.</a:t>
                      </a:r>
                    </a:p>
                    <a:p>
                      <a:endParaRPr lang="en-GB" sz="1600" dirty="0">
                        <a:latin typeface="+mj-lt"/>
                      </a:endParaRPr>
                    </a:p>
                    <a:p>
                      <a:r>
                        <a:rPr lang="en-GB" sz="1600" dirty="0">
                          <a:latin typeface="+mj-lt"/>
                        </a:rPr>
                        <a:t>Cons</a:t>
                      </a:r>
                    </a:p>
                    <a:p>
                      <a:r>
                        <a:rPr lang="en-GB" sz="1600" dirty="0">
                          <a:latin typeface="+mj-lt"/>
                        </a:rPr>
                        <a:t>Health issues such as RSI.</a:t>
                      </a:r>
                    </a:p>
                    <a:p>
                      <a:r>
                        <a:rPr lang="en-GB" sz="1600" dirty="0">
                          <a:latin typeface="+mj-lt"/>
                        </a:rPr>
                        <a:t>Can become isolated/spending too many hours playing games.</a:t>
                      </a:r>
                    </a:p>
                    <a:p>
                      <a:r>
                        <a:rPr lang="en-GB" sz="1600" dirty="0">
                          <a:latin typeface="+mj-lt"/>
                        </a:rPr>
                        <a:t>Not many games require physical activity.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+mj-lt"/>
                        </a:rPr>
                        <a:t>Tablet device</a:t>
                      </a:r>
                    </a:p>
                    <a:p>
                      <a:endParaRPr lang="en-GB" sz="1600" dirty="0">
                        <a:latin typeface="+mj-lt"/>
                      </a:endParaRPr>
                    </a:p>
                    <a:p>
                      <a:r>
                        <a:rPr lang="en-GB" sz="1600" dirty="0">
                          <a:latin typeface="+mj-lt"/>
                        </a:rPr>
                        <a:t>Pros</a:t>
                      </a:r>
                    </a:p>
                    <a:p>
                      <a:r>
                        <a:rPr lang="en-GB" sz="1600" dirty="0">
                          <a:latin typeface="+mj-lt"/>
                        </a:rPr>
                        <a:t>Portable and easy to use on the go. </a:t>
                      </a:r>
                    </a:p>
                    <a:p>
                      <a:r>
                        <a:rPr lang="en-GB" sz="1600" dirty="0">
                          <a:latin typeface="+mj-lt"/>
                        </a:rPr>
                        <a:t>Apps that allow users to perform tasks like they would on laptops or desktop PC’s. </a:t>
                      </a:r>
                    </a:p>
                    <a:p>
                      <a:endParaRPr lang="en-GB" sz="1600" dirty="0">
                        <a:latin typeface="+mj-lt"/>
                      </a:endParaRPr>
                    </a:p>
                    <a:p>
                      <a:r>
                        <a:rPr lang="en-GB" sz="1600" dirty="0">
                          <a:latin typeface="+mj-lt"/>
                        </a:rPr>
                        <a:t>Cons</a:t>
                      </a:r>
                    </a:p>
                    <a:p>
                      <a:r>
                        <a:rPr lang="en-GB" sz="1600" dirty="0">
                          <a:latin typeface="+mj-lt"/>
                        </a:rPr>
                        <a:t>Battery life could diminish, will need charging.</a:t>
                      </a:r>
                    </a:p>
                    <a:p>
                      <a:r>
                        <a:rPr lang="en-GB" sz="1600" dirty="0">
                          <a:latin typeface="+mj-lt"/>
                        </a:rPr>
                        <a:t>Limitations of connection – no mobile communications available. Needs to be through Wi-Fi.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4006915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96C039B5-05F7-4548-8D8F-C6EF9CD8109C}"/>
              </a:ext>
            </a:extLst>
          </p:cNvPr>
          <p:cNvSpPr txBox="1"/>
          <p:nvPr/>
        </p:nvSpPr>
        <p:spPr>
          <a:xfrm>
            <a:off x="99991" y="101414"/>
            <a:ext cx="65151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Smart devices</a:t>
            </a:r>
          </a:p>
          <a:p>
            <a:r>
              <a:rPr lang="en-GB" dirty="0">
                <a:latin typeface="+mj-lt"/>
              </a:rPr>
              <a:t>Identify some advantages and disadvantages to using each.</a:t>
            </a:r>
          </a:p>
        </p:txBody>
      </p:sp>
    </p:spTree>
    <p:extLst>
      <p:ext uri="{BB962C8B-B14F-4D97-AF65-F5344CB8AC3E}">
        <p14:creationId xmlns:p14="http://schemas.microsoft.com/office/powerpoint/2010/main" val="14590709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2" y="128588"/>
            <a:ext cx="113402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Starter</a:t>
            </a:r>
          </a:p>
          <a:p>
            <a:r>
              <a:rPr lang="en-GB" dirty="0">
                <a:latin typeface="+mj-lt"/>
              </a:rPr>
              <a:t>Digital systems are designed to store, process, and communicate information in digital form. Name as many digital systems that you can think of.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1E10D8-068E-4813-9424-4BD189C2CFB1}"/>
              </a:ext>
            </a:extLst>
          </p:cNvPr>
          <p:cNvSpPr txBox="1"/>
          <p:nvPr/>
        </p:nvSpPr>
        <p:spPr>
          <a:xfrm>
            <a:off x="4601980" y="2979295"/>
            <a:ext cx="30430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+mj-lt"/>
              </a:rPr>
              <a:t>Digital systems</a:t>
            </a:r>
          </a:p>
        </p:txBody>
      </p:sp>
    </p:spTree>
    <p:extLst>
      <p:ext uri="{BB962C8B-B14F-4D97-AF65-F5344CB8AC3E}">
        <p14:creationId xmlns:p14="http://schemas.microsoft.com/office/powerpoint/2010/main" val="26987949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2" y="128588"/>
            <a:ext cx="113402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Starter</a:t>
            </a:r>
          </a:p>
          <a:p>
            <a:r>
              <a:rPr lang="en-GB" dirty="0">
                <a:latin typeface="+mj-lt"/>
              </a:rPr>
              <a:t>Digital systems are designed to store, process, and communicate information in digital form. Name as many digital systems that you can think of.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1E10D8-068E-4813-9424-4BD189C2CFB1}"/>
              </a:ext>
            </a:extLst>
          </p:cNvPr>
          <p:cNvSpPr txBox="1"/>
          <p:nvPr/>
        </p:nvSpPr>
        <p:spPr>
          <a:xfrm>
            <a:off x="4601980" y="2979295"/>
            <a:ext cx="30430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+mj-lt"/>
              </a:rPr>
              <a:t>Digital systems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848E2A2-BDAD-4D57-B9A7-D5A6787A1576}"/>
              </a:ext>
            </a:extLst>
          </p:cNvPr>
          <p:cNvSpPr txBox="1"/>
          <p:nvPr/>
        </p:nvSpPr>
        <p:spPr>
          <a:xfrm>
            <a:off x="749508" y="1618938"/>
            <a:ext cx="25033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+mj-lt"/>
              </a:rPr>
              <a:t>Desktop PC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6D91A9-7946-42FF-9540-AD7FDF795C3C}"/>
              </a:ext>
            </a:extLst>
          </p:cNvPr>
          <p:cNvSpPr txBox="1"/>
          <p:nvPr/>
        </p:nvSpPr>
        <p:spPr>
          <a:xfrm>
            <a:off x="1666406" y="2902350"/>
            <a:ext cx="25033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+mj-lt"/>
              </a:rPr>
              <a:t>Laptop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1A7ECC-641E-4A7D-B935-96D57CD55F9E}"/>
              </a:ext>
            </a:extLst>
          </p:cNvPr>
          <p:cNvSpPr txBox="1"/>
          <p:nvPr/>
        </p:nvSpPr>
        <p:spPr>
          <a:xfrm>
            <a:off x="7687457" y="1618938"/>
            <a:ext cx="25033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+mj-lt"/>
              </a:rPr>
              <a:t>Netbook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BE6A67-27DD-41E4-8AA5-8576122CE7E4}"/>
              </a:ext>
            </a:extLst>
          </p:cNvPr>
          <p:cNvSpPr txBox="1"/>
          <p:nvPr/>
        </p:nvSpPr>
        <p:spPr>
          <a:xfrm>
            <a:off x="8786734" y="2617431"/>
            <a:ext cx="25033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+mj-lt"/>
              </a:rPr>
              <a:t>Tablet device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005007F-A2C9-42C5-A480-134DB12D5CC4}"/>
              </a:ext>
            </a:extLst>
          </p:cNvPr>
          <p:cNvSpPr txBox="1"/>
          <p:nvPr/>
        </p:nvSpPr>
        <p:spPr>
          <a:xfrm>
            <a:off x="7669967" y="4090611"/>
            <a:ext cx="25033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+mj-lt"/>
              </a:rPr>
              <a:t>Mobile phone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9CF3B11-2D30-4D4E-8C91-E52EA5822EEE}"/>
              </a:ext>
            </a:extLst>
          </p:cNvPr>
          <p:cNvSpPr txBox="1"/>
          <p:nvPr/>
        </p:nvSpPr>
        <p:spPr>
          <a:xfrm>
            <a:off x="4274695" y="4737394"/>
            <a:ext cx="25033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+mj-lt"/>
              </a:rPr>
              <a:t>Games console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71716CA-C49C-4558-AFFC-73BD0F4C1126}"/>
              </a:ext>
            </a:extLst>
          </p:cNvPr>
          <p:cNvSpPr txBox="1"/>
          <p:nvPr/>
        </p:nvSpPr>
        <p:spPr>
          <a:xfrm>
            <a:off x="931888" y="4368062"/>
            <a:ext cx="25033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+mj-lt"/>
              </a:rPr>
              <a:t>GPS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0BE6DB9-3228-4B15-9E0A-4124F622385E}"/>
              </a:ext>
            </a:extLst>
          </p:cNvPr>
          <p:cNvSpPr txBox="1"/>
          <p:nvPr/>
        </p:nvSpPr>
        <p:spPr>
          <a:xfrm>
            <a:off x="4504544" y="1868004"/>
            <a:ext cx="25033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+mj-lt"/>
              </a:rPr>
              <a:t>Smart TV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A78789D-22E9-40E7-B6FD-91A9D476611C}"/>
              </a:ext>
            </a:extLst>
          </p:cNvPr>
          <p:cNvSpPr txBox="1"/>
          <p:nvPr/>
        </p:nvSpPr>
        <p:spPr>
          <a:xfrm>
            <a:off x="2333468" y="5351537"/>
            <a:ext cx="25033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+mj-lt"/>
              </a:rPr>
              <a:t>Smart meter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0B92D9F-7BFC-41B6-9443-1349A0E038D1}"/>
              </a:ext>
            </a:extLst>
          </p:cNvPr>
          <p:cNvSpPr txBox="1"/>
          <p:nvPr/>
        </p:nvSpPr>
        <p:spPr>
          <a:xfrm>
            <a:off x="8606853" y="5379125"/>
            <a:ext cx="25033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+mj-lt"/>
              </a:rPr>
              <a:t>MP3 Media players</a:t>
            </a:r>
          </a:p>
        </p:txBody>
      </p:sp>
    </p:spTree>
    <p:extLst>
      <p:ext uri="{BB962C8B-B14F-4D97-AF65-F5344CB8AC3E}">
        <p14:creationId xmlns:p14="http://schemas.microsoft.com/office/powerpoint/2010/main" val="6997937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BA76B3-D03C-4451-8EB4-18D3076077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Objectives: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8A36BD-3D0C-42D5-A5D3-CE11F484185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noProof="1"/>
              <a:t>Curricular goal: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0977C3-BD7D-4617-8DF1-56211456D5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440362"/>
            <a:ext cx="6992936" cy="4500000"/>
          </a:xfrm>
        </p:spPr>
        <p:txBody>
          <a:bodyPr/>
          <a:lstStyle/>
          <a:p>
            <a:r>
              <a:rPr lang="en-GB" dirty="0"/>
              <a:t>Learners should be aware of the efficiencies and benefits of digital systems and be able to identify benefits and drawbacks of:</a:t>
            </a:r>
          </a:p>
          <a:p>
            <a:pPr lvl="1"/>
            <a:r>
              <a:rPr lang="en-GB" dirty="0"/>
              <a:t>office based digital systems for an organisation</a:t>
            </a:r>
          </a:p>
          <a:p>
            <a:pPr lvl="1"/>
            <a:r>
              <a:rPr lang="en-GB" dirty="0"/>
              <a:t>consumer digital systems for an individual.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To understand the digital systems used by organisations and identify the advantages and disadvantages to using them.</a:t>
            </a:r>
          </a:p>
          <a:p>
            <a:r>
              <a:rPr lang="en-GB" dirty="0"/>
              <a:t>To understand the digital systems used by individuals at home and identify the advantages and disadvantages to using them. </a:t>
            </a:r>
          </a:p>
          <a:p>
            <a:pPr marL="0" indent="0">
              <a:buNone/>
            </a:pPr>
            <a:endParaRPr lang="en-GB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B51536B-93ED-432A-BBEA-AF185E2233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7804352" y="1204506"/>
            <a:ext cx="0" cy="4093388"/>
          </a:xfrm>
          <a:prstGeom prst="line">
            <a:avLst/>
          </a:prstGeom>
          <a:ln w="635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19E243-D955-4AE4-B703-304B0F84084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58DB212-BFA2-403F-85EF-DFD3FF6D973A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A36BD-3D0C-42D5-A5D3-CE11F484185A}"/>
              </a:ext>
            </a:extLst>
          </p:cNvPr>
          <p:cNvSpPr txBox="1">
            <a:spLocks/>
          </p:cNvSpPr>
          <p:nvPr/>
        </p:nvSpPr>
        <p:spPr>
          <a:xfrm>
            <a:off x="359636" y="2890838"/>
            <a:ext cx="6992937" cy="36036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1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36575" indent="-2730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811213" indent="-2746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074738" indent="-2635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1347788" indent="-2730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noProof="1"/>
              <a:t>Lesson components:</a:t>
            </a: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D82274B0-83D1-41D6-ACE0-C192008A4A0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25368" r="25368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1380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2" y="128588"/>
            <a:ext cx="1203483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Software</a:t>
            </a:r>
          </a:p>
          <a:p>
            <a:r>
              <a:rPr lang="en-GB" dirty="0">
                <a:latin typeface="+mj-lt"/>
              </a:rPr>
              <a:t>Office applications are common in the workplace and used by many organisations. Match up each application to it’s correct purpose.</a:t>
            </a:r>
          </a:p>
          <a:p>
            <a:endParaRPr lang="en-GB" sz="2400" b="1" u="sng" dirty="0">
              <a:latin typeface="+mj-lt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5971500"/>
              </p:ext>
            </p:extLst>
          </p:nvPr>
        </p:nvGraphicFramePr>
        <p:xfrm>
          <a:off x="286327" y="1481664"/>
          <a:ext cx="11032836" cy="3840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28298">
                  <a:extLst>
                    <a:ext uri="{9D8B030D-6E8A-4147-A177-3AD203B41FA5}">
                      <a16:colId xmlns:a16="http://schemas.microsoft.com/office/drawing/2014/main" val="980477829"/>
                    </a:ext>
                  </a:extLst>
                </a:gridCol>
                <a:gridCol w="693593">
                  <a:extLst>
                    <a:ext uri="{9D8B030D-6E8A-4147-A177-3AD203B41FA5}">
                      <a16:colId xmlns:a16="http://schemas.microsoft.com/office/drawing/2014/main" val="2086299256"/>
                    </a:ext>
                  </a:extLst>
                </a:gridCol>
                <a:gridCol w="7910945">
                  <a:extLst>
                    <a:ext uri="{9D8B030D-6E8A-4147-A177-3AD203B41FA5}">
                      <a16:colId xmlns:a16="http://schemas.microsoft.com/office/drawing/2014/main" val="1155503915"/>
                    </a:ext>
                  </a:extLst>
                </a:gridCol>
              </a:tblGrid>
              <a:tr h="57506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GB" dirty="0">
                          <a:latin typeface="+mj-lt"/>
                        </a:rPr>
                        <a:t>1. Word Processing Software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A) Used by businesses of all sizes to manage their stock.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2024039"/>
                  </a:ext>
                </a:extLst>
              </a:tr>
              <a:tr h="575060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2. Presentation Software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B)</a:t>
                      </a:r>
                      <a:r>
                        <a:rPr lang="en-GB" baseline="0" dirty="0">
                          <a:latin typeface="+mj-lt"/>
                        </a:rPr>
                        <a:t> A computer software package used to show information, normally in the form of a slide show.</a:t>
                      </a:r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2288544"/>
                  </a:ext>
                </a:extLst>
              </a:tr>
              <a:tr h="575060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3. Spreadsheet Software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C) Used to create documents like leaflets, brochures and newsletters.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1357892"/>
                  </a:ext>
                </a:extLst>
              </a:tr>
              <a:tr h="575060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4.</a:t>
                      </a:r>
                      <a:r>
                        <a:rPr lang="en-GB" baseline="0" dirty="0">
                          <a:latin typeface="+mj-lt"/>
                        </a:rPr>
                        <a:t> </a:t>
                      </a:r>
                      <a:r>
                        <a:rPr lang="en-GB" dirty="0">
                          <a:latin typeface="+mj-lt"/>
                        </a:rPr>
                        <a:t>Database Management Software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D) Used to create budgets, produce graphs and charts, and for storing and sorting data.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9551200"/>
                  </a:ext>
                </a:extLst>
              </a:tr>
              <a:tr h="575060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5.</a:t>
                      </a:r>
                      <a:r>
                        <a:rPr lang="en-GB" baseline="0" dirty="0">
                          <a:latin typeface="+mj-lt"/>
                        </a:rPr>
                        <a:t> </a:t>
                      </a:r>
                      <a:r>
                        <a:rPr lang="en-GB" dirty="0">
                          <a:latin typeface="+mj-lt"/>
                        </a:rPr>
                        <a:t>Stock Control Software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E) Used to manipulate a text document, such as a letter or a report.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2348053"/>
                  </a:ext>
                </a:extLst>
              </a:tr>
              <a:tr h="575060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6. Desktop Publishing Software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F) Used to store and manage data/databases, typically in a structured format.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07208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11058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2" y="128588"/>
            <a:ext cx="1203483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Software</a:t>
            </a:r>
          </a:p>
          <a:p>
            <a:r>
              <a:rPr lang="en-GB" dirty="0">
                <a:latin typeface="+mj-lt"/>
              </a:rPr>
              <a:t>Office applications are common in the workplace and used by many organisations. Match up each application to it’s correct purpose.</a:t>
            </a:r>
          </a:p>
          <a:p>
            <a:endParaRPr lang="en-GB" sz="2400" b="1" u="sng" dirty="0">
              <a:latin typeface="+mj-lt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286327" y="1481664"/>
          <a:ext cx="11032836" cy="3840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28298">
                  <a:extLst>
                    <a:ext uri="{9D8B030D-6E8A-4147-A177-3AD203B41FA5}">
                      <a16:colId xmlns:a16="http://schemas.microsoft.com/office/drawing/2014/main" val="980477829"/>
                    </a:ext>
                  </a:extLst>
                </a:gridCol>
                <a:gridCol w="693593">
                  <a:extLst>
                    <a:ext uri="{9D8B030D-6E8A-4147-A177-3AD203B41FA5}">
                      <a16:colId xmlns:a16="http://schemas.microsoft.com/office/drawing/2014/main" val="2086299256"/>
                    </a:ext>
                  </a:extLst>
                </a:gridCol>
                <a:gridCol w="7910945">
                  <a:extLst>
                    <a:ext uri="{9D8B030D-6E8A-4147-A177-3AD203B41FA5}">
                      <a16:colId xmlns:a16="http://schemas.microsoft.com/office/drawing/2014/main" val="1155503915"/>
                    </a:ext>
                  </a:extLst>
                </a:gridCol>
              </a:tblGrid>
              <a:tr h="57506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GB" dirty="0">
                          <a:latin typeface="+mj-lt"/>
                        </a:rPr>
                        <a:t>1. Word Processing Software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A) Used by businesses of all sizes to manage their stock.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2024039"/>
                  </a:ext>
                </a:extLst>
              </a:tr>
              <a:tr h="575060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2. Presentation Software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B)</a:t>
                      </a:r>
                      <a:r>
                        <a:rPr lang="en-GB" baseline="0" dirty="0">
                          <a:latin typeface="+mj-lt"/>
                        </a:rPr>
                        <a:t> A computer software package used to show information, normally in the form of a slide show.</a:t>
                      </a:r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2288544"/>
                  </a:ext>
                </a:extLst>
              </a:tr>
              <a:tr h="575060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3. Spreadsheet Software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C) Used to create documents like leaflets, brochures and newsletters.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1357892"/>
                  </a:ext>
                </a:extLst>
              </a:tr>
              <a:tr h="575060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4.</a:t>
                      </a:r>
                      <a:r>
                        <a:rPr lang="en-GB" baseline="0" dirty="0">
                          <a:latin typeface="+mj-lt"/>
                        </a:rPr>
                        <a:t> </a:t>
                      </a:r>
                      <a:r>
                        <a:rPr lang="en-GB" dirty="0">
                          <a:latin typeface="+mj-lt"/>
                        </a:rPr>
                        <a:t>Database Management Software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D) Used to create budgets, produce graphs and charts, and for storing and sorting data.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9551200"/>
                  </a:ext>
                </a:extLst>
              </a:tr>
              <a:tr h="575060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5.</a:t>
                      </a:r>
                      <a:r>
                        <a:rPr lang="en-GB" baseline="0" dirty="0">
                          <a:latin typeface="+mj-lt"/>
                        </a:rPr>
                        <a:t> </a:t>
                      </a:r>
                      <a:r>
                        <a:rPr lang="en-GB" dirty="0">
                          <a:latin typeface="+mj-lt"/>
                        </a:rPr>
                        <a:t>Stock Control Software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E) Used to manipulate a text document, such as a letter or a report.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2348053"/>
                  </a:ext>
                </a:extLst>
              </a:tr>
              <a:tr h="575060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6. Desktop Publishing Software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F) Used to store and manage data/databases, typically in a structured format.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0720847"/>
                  </a:ext>
                </a:extLst>
              </a:tr>
            </a:tbl>
          </a:graphicData>
        </a:graphic>
      </p:graphicFrame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CD9D24CE-1E56-4EF9-9EBC-5A5F471FECB7}"/>
              </a:ext>
            </a:extLst>
          </p:cNvPr>
          <p:cNvCxnSpPr/>
          <p:nvPr/>
        </p:nvCxnSpPr>
        <p:spPr>
          <a:xfrm flipV="1">
            <a:off x="2627086" y="1857829"/>
            <a:ext cx="812800" cy="22352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701E791C-BB78-48E1-B377-ADE35F31CD75}"/>
              </a:ext>
            </a:extLst>
          </p:cNvPr>
          <p:cNvCxnSpPr/>
          <p:nvPr/>
        </p:nvCxnSpPr>
        <p:spPr>
          <a:xfrm>
            <a:off x="2467429" y="2322286"/>
            <a:ext cx="1103085" cy="15965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38A5A8B-67CA-4C79-A098-445664E5970A}"/>
              </a:ext>
            </a:extLst>
          </p:cNvPr>
          <p:cNvCxnSpPr>
            <a:cxnSpLocks/>
          </p:cNvCxnSpPr>
          <p:nvPr/>
        </p:nvCxnSpPr>
        <p:spPr>
          <a:xfrm>
            <a:off x="2336800" y="3565072"/>
            <a:ext cx="1233714" cy="1108528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46533DD-B9CB-4B1A-99F5-4D0EFABE9D95}"/>
              </a:ext>
            </a:extLst>
          </p:cNvPr>
          <p:cNvCxnSpPr/>
          <p:nvPr/>
        </p:nvCxnSpPr>
        <p:spPr>
          <a:xfrm>
            <a:off x="2336800" y="2815771"/>
            <a:ext cx="1233714" cy="740229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FCD14339-A517-4950-870D-BE2A6EFDF184}"/>
              </a:ext>
            </a:extLst>
          </p:cNvPr>
          <p:cNvCxnSpPr>
            <a:cxnSpLocks/>
          </p:cNvCxnSpPr>
          <p:nvPr/>
        </p:nvCxnSpPr>
        <p:spPr>
          <a:xfrm flipV="1">
            <a:off x="2627086" y="2975431"/>
            <a:ext cx="812800" cy="2002969"/>
          </a:xfrm>
          <a:prstGeom prst="straightConnector1">
            <a:avLst/>
          </a:prstGeom>
          <a:ln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D96D474E-D7FC-40FD-8159-045D5ECBCA15}"/>
              </a:ext>
            </a:extLst>
          </p:cNvPr>
          <p:cNvCxnSpPr/>
          <p:nvPr/>
        </p:nvCxnSpPr>
        <p:spPr>
          <a:xfrm>
            <a:off x="2467429" y="1625600"/>
            <a:ext cx="972457" cy="2656114"/>
          </a:xfrm>
          <a:prstGeom prst="straightConnector1">
            <a:avLst/>
          </a:prstGeom>
          <a:ln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40491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7162" y="128588"/>
            <a:ext cx="1062076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Software</a:t>
            </a:r>
          </a:p>
          <a:p>
            <a:r>
              <a:rPr lang="en-GB" dirty="0">
                <a:latin typeface="+mj-lt"/>
              </a:rPr>
              <a:t>Identify at least one advantage and one disadvantage to using each one. 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98D8FAD-C595-44B5-8839-32D5414F22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5774408"/>
              </p:ext>
            </p:extLst>
          </p:nvPr>
        </p:nvGraphicFramePr>
        <p:xfrm>
          <a:off x="278150" y="1019469"/>
          <a:ext cx="11594058" cy="44619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32343">
                  <a:extLst>
                    <a:ext uri="{9D8B030D-6E8A-4147-A177-3AD203B41FA5}">
                      <a16:colId xmlns:a16="http://schemas.microsoft.com/office/drawing/2014/main" val="194462036"/>
                    </a:ext>
                  </a:extLst>
                </a:gridCol>
                <a:gridCol w="1932343">
                  <a:extLst>
                    <a:ext uri="{9D8B030D-6E8A-4147-A177-3AD203B41FA5}">
                      <a16:colId xmlns:a16="http://schemas.microsoft.com/office/drawing/2014/main" val="3010131083"/>
                    </a:ext>
                  </a:extLst>
                </a:gridCol>
                <a:gridCol w="1932343">
                  <a:extLst>
                    <a:ext uri="{9D8B030D-6E8A-4147-A177-3AD203B41FA5}">
                      <a16:colId xmlns:a16="http://schemas.microsoft.com/office/drawing/2014/main" val="269953816"/>
                    </a:ext>
                  </a:extLst>
                </a:gridCol>
                <a:gridCol w="1932343">
                  <a:extLst>
                    <a:ext uri="{9D8B030D-6E8A-4147-A177-3AD203B41FA5}">
                      <a16:colId xmlns:a16="http://schemas.microsoft.com/office/drawing/2014/main" val="2732664462"/>
                    </a:ext>
                  </a:extLst>
                </a:gridCol>
                <a:gridCol w="1932343">
                  <a:extLst>
                    <a:ext uri="{9D8B030D-6E8A-4147-A177-3AD203B41FA5}">
                      <a16:colId xmlns:a16="http://schemas.microsoft.com/office/drawing/2014/main" val="67295488"/>
                    </a:ext>
                  </a:extLst>
                </a:gridCol>
                <a:gridCol w="1932343">
                  <a:extLst>
                    <a:ext uri="{9D8B030D-6E8A-4147-A177-3AD203B41FA5}">
                      <a16:colId xmlns:a16="http://schemas.microsoft.com/office/drawing/2014/main" val="3858506077"/>
                    </a:ext>
                  </a:extLst>
                </a:gridCol>
              </a:tblGrid>
              <a:tr h="419587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Software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Word Processing Software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Presentation Software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Database Management Software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Spreadsheet Software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Stock Control Software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8436183"/>
                  </a:ext>
                </a:extLst>
              </a:tr>
              <a:tr h="177379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bg1"/>
                          </a:solidFill>
                          <a:latin typeface="+mj-lt"/>
                        </a:rPr>
                        <a:t>Advantage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7932475"/>
                  </a:ext>
                </a:extLst>
              </a:tr>
              <a:tr h="177379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bg1"/>
                          </a:solidFill>
                          <a:latin typeface="+mj-lt"/>
                        </a:rPr>
                        <a:t>Disadvantage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63464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24201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7162" y="128588"/>
            <a:ext cx="1062076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Software</a:t>
            </a:r>
          </a:p>
          <a:p>
            <a:r>
              <a:rPr lang="en-GB" dirty="0">
                <a:latin typeface="+mj-lt"/>
              </a:rPr>
              <a:t>Identify at least one advantage and one disadvantage to using each one. 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98D8FAD-C595-44B5-8839-32D5414F22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0561313"/>
              </p:ext>
            </p:extLst>
          </p:nvPr>
        </p:nvGraphicFramePr>
        <p:xfrm>
          <a:off x="278150" y="1019469"/>
          <a:ext cx="11594058" cy="5212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32343">
                  <a:extLst>
                    <a:ext uri="{9D8B030D-6E8A-4147-A177-3AD203B41FA5}">
                      <a16:colId xmlns:a16="http://schemas.microsoft.com/office/drawing/2014/main" val="194462036"/>
                    </a:ext>
                  </a:extLst>
                </a:gridCol>
                <a:gridCol w="1932343">
                  <a:extLst>
                    <a:ext uri="{9D8B030D-6E8A-4147-A177-3AD203B41FA5}">
                      <a16:colId xmlns:a16="http://schemas.microsoft.com/office/drawing/2014/main" val="3010131083"/>
                    </a:ext>
                  </a:extLst>
                </a:gridCol>
                <a:gridCol w="1932343">
                  <a:extLst>
                    <a:ext uri="{9D8B030D-6E8A-4147-A177-3AD203B41FA5}">
                      <a16:colId xmlns:a16="http://schemas.microsoft.com/office/drawing/2014/main" val="269953816"/>
                    </a:ext>
                  </a:extLst>
                </a:gridCol>
                <a:gridCol w="1932343">
                  <a:extLst>
                    <a:ext uri="{9D8B030D-6E8A-4147-A177-3AD203B41FA5}">
                      <a16:colId xmlns:a16="http://schemas.microsoft.com/office/drawing/2014/main" val="2732664462"/>
                    </a:ext>
                  </a:extLst>
                </a:gridCol>
                <a:gridCol w="1932343">
                  <a:extLst>
                    <a:ext uri="{9D8B030D-6E8A-4147-A177-3AD203B41FA5}">
                      <a16:colId xmlns:a16="http://schemas.microsoft.com/office/drawing/2014/main" val="67295488"/>
                    </a:ext>
                  </a:extLst>
                </a:gridCol>
                <a:gridCol w="1932343">
                  <a:extLst>
                    <a:ext uri="{9D8B030D-6E8A-4147-A177-3AD203B41FA5}">
                      <a16:colId xmlns:a16="http://schemas.microsoft.com/office/drawing/2014/main" val="3858506077"/>
                    </a:ext>
                  </a:extLst>
                </a:gridCol>
              </a:tblGrid>
              <a:tr h="419587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Software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Word Processing Software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Presentation Software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Database Management Software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Spreadsheet Software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Stock Control Software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8436183"/>
                  </a:ext>
                </a:extLst>
              </a:tr>
              <a:tr h="177379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bg1"/>
                          </a:solidFill>
                          <a:latin typeface="+mj-lt"/>
                        </a:rPr>
                        <a:t>Advantage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Useful tools such as spell checker, grammar checker available to improve the quality of your work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Can add multimedia assets such as video, animation, sound and images to the presentation.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Queries can be used to extract data from tables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Formulas can automatically change values/do the calculations for you.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Easier to generate reports of sales and to help with forecasting.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7932475"/>
                  </a:ext>
                </a:extLst>
              </a:tr>
              <a:tr h="177379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bg1"/>
                          </a:solidFill>
                          <a:latin typeface="+mj-lt"/>
                        </a:rPr>
                        <a:t>Disadvantage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People can become reliant on using the word processor and their handwriting skills can deteriorate.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Presentation can become overwhelmed with animations and transitions which could distract the audience from the key message.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Database systems are complex, difficult, and time-consuming to design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Staff might need some training, especially when it comes to using formulas. </a:t>
                      </a:r>
                    </a:p>
                    <a:p>
                      <a:endParaRPr lang="en-GB" dirty="0">
                        <a:latin typeface="+mj-lt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Must account for breakages and perhaps theft to keep stock levels accurate.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63464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60062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3" y="128588"/>
            <a:ext cx="1273437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Hardware</a:t>
            </a:r>
          </a:p>
          <a:p>
            <a:r>
              <a:rPr lang="en-GB" dirty="0">
                <a:latin typeface="+mj-lt"/>
              </a:rPr>
              <a:t>Identify features of each based on functionality, weight, storage and cost.</a:t>
            </a:r>
            <a:endParaRPr lang="en-GB" sz="1600" dirty="0">
              <a:latin typeface="+mj-lt"/>
            </a:endParaRPr>
          </a:p>
        </p:txBody>
      </p:sp>
      <p:sp>
        <p:nvSpPr>
          <p:cNvPr id="9" name="Slide Number Placeholder 1">
            <a:extLst>
              <a:ext uri="{FF2B5EF4-FFF2-40B4-BE49-F238E27FC236}">
                <a16:creationId xmlns:a16="http://schemas.microsoft.com/office/drawing/2014/main" id="{DB93D879-5187-4FB1-9252-A89736885BD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594400" y="7067744"/>
            <a:ext cx="597600" cy="14400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fld id="{058DB212-BFA2-403F-85EF-DFD3FF6D973A}" type="slidenum">
              <a:rPr lang="en-US" noProof="0" smtClean="0"/>
              <a:pPr/>
              <a:t>9</a:t>
            </a:fld>
            <a:endParaRPr lang="en-US" noProof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8BE47F1-D8FC-4007-B2B1-69C5A57619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1390515"/>
              </p:ext>
            </p:extLst>
          </p:nvPr>
        </p:nvGraphicFramePr>
        <p:xfrm>
          <a:off x="157163" y="1109409"/>
          <a:ext cx="11625106" cy="53963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12553">
                  <a:extLst>
                    <a:ext uri="{9D8B030D-6E8A-4147-A177-3AD203B41FA5}">
                      <a16:colId xmlns:a16="http://schemas.microsoft.com/office/drawing/2014/main" val="968419988"/>
                    </a:ext>
                  </a:extLst>
                </a:gridCol>
                <a:gridCol w="5812553">
                  <a:extLst>
                    <a:ext uri="{9D8B030D-6E8A-4147-A177-3AD203B41FA5}">
                      <a16:colId xmlns:a16="http://schemas.microsoft.com/office/drawing/2014/main" val="2264295658"/>
                    </a:ext>
                  </a:extLst>
                </a:gridCol>
              </a:tblGrid>
              <a:tr h="2698161">
                <a:tc>
                  <a:txBody>
                    <a:bodyPr/>
                    <a:lstStyle/>
                    <a:p>
                      <a:r>
                        <a:rPr lang="en-GB" u="sng" dirty="0">
                          <a:latin typeface="+mj-lt"/>
                        </a:rPr>
                        <a:t>Desktop PC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u="sng" dirty="0">
                          <a:latin typeface="+mj-lt"/>
                        </a:rPr>
                        <a:t>Laptop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9787744"/>
                  </a:ext>
                </a:extLst>
              </a:tr>
              <a:tr h="2698161">
                <a:tc>
                  <a:txBody>
                    <a:bodyPr/>
                    <a:lstStyle/>
                    <a:p>
                      <a:r>
                        <a:rPr lang="en-GB" u="sng" dirty="0">
                          <a:latin typeface="+mj-lt"/>
                        </a:rPr>
                        <a:t>Netbook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u="sng" dirty="0">
                          <a:latin typeface="+mj-lt"/>
                        </a:rPr>
                        <a:t>Tablet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9222239"/>
                  </a:ext>
                </a:extLst>
              </a:tr>
            </a:tbl>
          </a:graphicData>
        </a:graphic>
      </p:graphicFrame>
      <p:pic>
        <p:nvPicPr>
          <p:cNvPr id="1026" name="Picture 2" descr="Free Pictures Computer, Download Free Pictures Computer png images, Free  ClipArts on Clipart Library">
            <a:extLst>
              <a:ext uri="{FF2B5EF4-FFF2-40B4-BE49-F238E27FC236}">
                <a16:creationId xmlns:a16="http://schemas.microsoft.com/office/drawing/2014/main" id="{005522F8-6140-4F60-ADD8-1FF1856DCE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5788" y="1109409"/>
            <a:ext cx="1633928" cy="1225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ree Laptop Computer Clipart, Download Free Laptop Computer Clipart png  images, Free ClipArts on Clipart Library">
            <a:extLst>
              <a:ext uri="{FF2B5EF4-FFF2-40B4-BE49-F238E27FC236}">
                <a16:creationId xmlns:a16="http://schemas.microsoft.com/office/drawing/2014/main" id="{221B08F6-F075-4E8C-8C55-DF1FA69A06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9144" y="1074197"/>
            <a:ext cx="1263125" cy="1260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ree Laptop Cliparts, Download Free Laptop Cliparts png images, Free  ClipArts on Clipart Library">
            <a:extLst>
              <a:ext uri="{FF2B5EF4-FFF2-40B4-BE49-F238E27FC236}">
                <a16:creationId xmlns:a16="http://schemas.microsoft.com/office/drawing/2014/main" id="{357E0B71-E1ED-4DC6-BFAB-6A5A35DA2A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835459" y="3978195"/>
            <a:ext cx="1119266" cy="884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Download Ipad Tablet Clipart HQ PNG Image | FreePNGImg">
            <a:extLst>
              <a:ext uri="{FF2B5EF4-FFF2-40B4-BE49-F238E27FC236}">
                <a16:creationId xmlns:a16="http://schemas.microsoft.com/office/drawing/2014/main" id="{4AB0B9BE-63EA-40BE-9C8A-85A42093DE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5344" y="3807570"/>
            <a:ext cx="876925" cy="87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05987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5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B0F0"/>
      </a:accent1>
      <a:accent2>
        <a:srgbClr val="0B6CD9"/>
      </a:accent2>
      <a:accent3>
        <a:srgbClr val="0C3DF8"/>
      </a:accent3>
      <a:accent4>
        <a:srgbClr val="F2194A"/>
      </a:accent4>
      <a:accent5>
        <a:srgbClr val="0CF8B6"/>
      </a:accent5>
      <a:accent6>
        <a:srgbClr val="BDB313"/>
      </a:accent6>
      <a:hlink>
        <a:srgbClr val="00B0F0"/>
      </a:hlink>
      <a:folHlink>
        <a:srgbClr val="00B0F0"/>
      </a:folHlink>
    </a:clrScheme>
    <a:fontScheme name="Custom 162">
      <a:majorFont>
        <a:latin typeface="Tw Cen MT"/>
        <a:ea typeface=""/>
        <a:cs typeface=""/>
      </a:majorFont>
      <a:minorFont>
        <a:latin typeface="Lucida Sans Typewrite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TF78043420_Science fair presentation_RVA_v3.potx" id="{29D4BD8F-7488-49D9-BFBB-7DF8C2B0292D}" vid="{799E8309-D02B-4451-A1B1-915D5FF07E1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Science fair presentation</Template>
  <TotalTime>0</TotalTime>
  <Words>1439</Words>
  <Application>Microsoft Office PowerPoint</Application>
  <PresentationFormat>Widescreen</PresentationFormat>
  <Paragraphs>242</Paragraphs>
  <Slides>14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Lucida Sans Typewriter</vt:lpstr>
      <vt:lpstr>Times New Roman</vt:lpstr>
      <vt:lpstr>Tw Cen MT</vt:lpstr>
      <vt:lpstr>Office Theme</vt:lpstr>
      <vt:lpstr>WJEC GCSE Digital Technology</vt:lpstr>
      <vt:lpstr>PowerPoint Presentation</vt:lpstr>
      <vt:lpstr>PowerPoint Presentation</vt:lpstr>
      <vt:lpstr>Lesson Objectives: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2020-07-10T06:49:00Z</dcterms:created>
  <dcterms:modified xsi:type="dcterms:W3CDTF">2021-07-18T20:33:18Z</dcterms:modified>
</cp:coreProperties>
</file>